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</p:sldIdLst>
  <p:sldSz cx="15557500" cy="8763000"/>
  <p:notesSz cx="15557500" cy="8763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372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742113" cy="439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8812213" y="0"/>
            <a:ext cx="6742112" cy="439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DC1C5-2901-47D7-906B-D9F4EBD5A805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53025" y="1095375"/>
            <a:ext cx="5251450" cy="2957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555750" y="4217988"/>
            <a:ext cx="12446000" cy="3449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323263"/>
            <a:ext cx="6742113" cy="439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8812213" y="8323263"/>
            <a:ext cx="6742112" cy="439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4E5B3-6A18-4475-97E0-72F82439F9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19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8589" y="273885"/>
            <a:ext cx="9486900" cy="7137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33625" y="4907280"/>
            <a:ext cx="10890250" cy="2190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1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829F2-0F49-45DA-8A42-2D2FDE722DF9}" type="datetime1">
              <a:rPr lang="en-US" altLang="ko-KR" smtClean="0"/>
              <a:t>12/29/2024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1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8E7DB-3295-4EAC-85E6-25825A290D88}" type="datetime1">
              <a:rPr lang="en-US" altLang="ko-KR" smtClean="0"/>
              <a:t>12/29/2024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7875" y="2015490"/>
            <a:ext cx="6767512" cy="578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012112" y="2015490"/>
            <a:ext cx="6767512" cy="578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9A91C-3CD9-44E9-81BF-59BEDAE7F93B}" type="datetime1">
              <a:rPr lang="en-US" altLang="ko-KR" smtClean="0"/>
              <a:t>12/29/2024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F9893-9DF7-46B3-956E-054A4D35CDC8}" type="datetime1">
              <a:rPr lang="en-US" altLang="ko-KR" smtClean="0"/>
              <a:t>12/29/2024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7E5BA-A96C-467C-B794-00A6AF185834}" type="datetime1">
              <a:rPr lang="en-US" altLang="ko-KR" smtClean="0"/>
              <a:t>12/29/2024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024393"/>
            <a:ext cx="15557500" cy="20955"/>
          </a:xfrm>
          <a:custGeom>
            <a:avLst/>
            <a:gdLst/>
            <a:ahLst/>
            <a:cxnLst/>
            <a:rect l="l" t="t" r="r" b="b"/>
            <a:pathLst>
              <a:path w="15557500" h="20954">
                <a:moveTo>
                  <a:pt x="15557498" y="20470"/>
                </a:moveTo>
                <a:lnTo>
                  <a:pt x="0" y="20470"/>
                </a:lnTo>
                <a:lnTo>
                  <a:pt x="0" y="0"/>
                </a:lnTo>
                <a:lnTo>
                  <a:pt x="15557498" y="0"/>
                </a:lnTo>
                <a:lnTo>
                  <a:pt x="15557498" y="20470"/>
                </a:lnTo>
                <a:close/>
              </a:path>
            </a:pathLst>
          </a:custGeom>
          <a:solidFill>
            <a:srgbClr val="E4E1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8589" y="273885"/>
            <a:ext cx="13616305" cy="71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8589" y="4026071"/>
            <a:ext cx="7113270" cy="2480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1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957511" y="8207366"/>
            <a:ext cx="4284980" cy="371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77875" y="8149590"/>
            <a:ext cx="3578225" cy="43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004D8-35DD-4052-A83E-CDC30CDE511E}" type="datetime1">
              <a:rPr lang="en-US" altLang="ko-KR" smtClean="0"/>
              <a:t>12/29/2024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01400" y="8149590"/>
            <a:ext cx="3578225" cy="43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3.png"/><Relationship Id="rId7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hyperlink" Target="https://unsplash.com/%40thisisengineering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unsplash.com/%40towfiqu999999%3B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%40towfiqu99999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%40jon_chng" TargetMode="External"/><Relationship Id="rId5" Type="http://schemas.openxmlformats.org/officeDocument/2006/relationships/hyperlink" Target="https://unsplash.com/%40micheile%3B" TargetMode="Externa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%40kellysikkema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unsplash.com/%40jxnsartstudio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%40nci" TargetMode="External"/><Relationship Id="rId5" Type="http://schemas.openxmlformats.org/officeDocument/2006/relationships/image" Target="../media/image25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1416" y="2236119"/>
            <a:ext cx="6895465" cy="1825625"/>
          </a:xfrm>
          <a:prstGeom prst="rect">
            <a:avLst/>
          </a:prstGeom>
        </p:spPr>
        <p:txBody>
          <a:bodyPr vert="horz" wrap="square" lIns="0" tIns="3632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60"/>
              </a:spcBef>
            </a:pPr>
            <a:r>
              <a:rPr sz="6450" spc="-355" dirty="0"/>
              <a:t>Hypothesis</a:t>
            </a:r>
            <a:r>
              <a:rPr sz="6450" spc="-315" dirty="0"/>
              <a:t> </a:t>
            </a:r>
            <a:r>
              <a:rPr sz="6450" spc="-409" dirty="0"/>
              <a:t>testing</a:t>
            </a:r>
            <a:endParaRPr sz="6450"/>
          </a:p>
          <a:p>
            <a:pPr marR="53975" algn="ctr">
              <a:lnSpc>
                <a:spcPct val="100000"/>
              </a:lnSpc>
              <a:spcBef>
                <a:spcPts val="969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34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0ABAD9B-9802-DB83-D553-D43518CBB0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</a:t>
            </a:fld>
            <a:endParaRPr lang="en-US" altLang="ko-K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-70437"/>
            <a:ext cx="7054850" cy="2157095"/>
          </a:xfrm>
          <a:prstGeom prst="rect">
            <a:avLst/>
          </a:prstGeom>
        </p:spPr>
        <p:txBody>
          <a:bodyPr vert="horz" wrap="square" lIns="0" tIns="358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pc="-235" dirty="0"/>
              <a:t>Advertising</a:t>
            </a:r>
            <a:r>
              <a:rPr spc="-160" dirty="0"/>
              <a:t> </a:t>
            </a:r>
            <a:r>
              <a:rPr spc="-85" dirty="0"/>
              <a:t>as</a:t>
            </a:r>
            <a:r>
              <a:rPr spc="-160" dirty="0"/>
              <a:t> </a:t>
            </a:r>
            <a:r>
              <a:rPr spc="50" dirty="0"/>
              <a:t>a</a:t>
            </a:r>
            <a:r>
              <a:rPr spc="-160" dirty="0"/>
              <a:t> </a:t>
            </a:r>
            <a:r>
              <a:rPr spc="-185" dirty="0"/>
              <a:t>treatment</a:t>
            </a:r>
          </a:p>
          <a:p>
            <a:pPr marL="12700" marR="40640">
              <a:lnSpc>
                <a:spcPct val="121600"/>
              </a:lnSpc>
              <a:spcBef>
                <a:spcPts val="919"/>
              </a:spcBef>
            </a:pPr>
            <a:r>
              <a:rPr sz="2650" b="0" i="1" spc="60" dirty="0">
                <a:latin typeface="Tahoma"/>
                <a:cs typeface="Tahoma"/>
              </a:rPr>
              <a:t>What</a:t>
            </a:r>
            <a:r>
              <a:rPr sz="2650" b="0" i="1" spc="-5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is</a:t>
            </a:r>
            <a:r>
              <a:rPr sz="2650" b="0" i="1" spc="-55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55" dirty="0">
                <a:latin typeface="Tahoma"/>
                <a:cs typeface="Tahoma"/>
              </a:rPr>
              <a:t> </a:t>
            </a:r>
            <a:r>
              <a:rPr sz="2650" b="0" i="1" spc="85" dirty="0">
                <a:latin typeface="Tahoma"/>
                <a:cs typeface="Tahoma"/>
              </a:rPr>
              <a:t>effect</a:t>
            </a:r>
            <a:r>
              <a:rPr sz="2650" b="0" i="1" spc="-5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-55" dirty="0">
                <a:latin typeface="Tahoma"/>
                <a:cs typeface="Tahoma"/>
              </a:rPr>
              <a:t> </a:t>
            </a:r>
            <a:r>
              <a:rPr sz="2650" b="0" i="1" spc="95" dirty="0">
                <a:latin typeface="Tahoma"/>
                <a:cs typeface="Tahoma"/>
              </a:rPr>
              <a:t>an</a:t>
            </a:r>
            <a:r>
              <a:rPr sz="2650" b="0" i="1" spc="-55" dirty="0">
                <a:latin typeface="Tahoma"/>
                <a:cs typeface="Tahoma"/>
              </a:rPr>
              <a:t> </a:t>
            </a:r>
            <a:r>
              <a:rPr sz="2650" b="0" i="1" spc="45" dirty="0">
                <a:latin typeface="Tahoma"/>
                <a:cs typeface="Tahoma"/>
              </a:rPr>
              <a:t>advertisement</a:t>
            </a:r>
            <a:r>
              <a:rPr sz="2650" b="0" i="1" spc="-5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on</a:t>
            </a:r>
            <a:r>
              <a:rPr sz="2650" b="0" i="1" spc="-55" dirty="0">
                <a:latin typeface="Tahoma"/>
                <a:cs typeface="Tahoma"/>
              </a:rPr>
              <a:t> </a:t>
            </a:r>
            <a:r>
              <a:rPr sz="2650" b="0" i="1" spc="25" dirty="0">
                <a:latin typeface="Tahoma"/>
                <a:cs typeface="Tahoma"/>
              </a:rPr>
              <a:t>the </a:t>
            </a:r>
            <a:r>
              <a:rPr sz="2650" b="0" i="1" dirty="0">
                <a:latin typeface="Tahoma"/>
                <a:cs typeface="Tahoma"/>
              </a:rPr>
              <a:t>number</a:t>
            </a:r>
            <a:r>
              <a:rPr sz="2650" b="0" i="1" spc="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10" dirty="0">
                <a:latin typeface="Tahoma"/>
                <a:cs typeface="Tahoma"/>
              </a:rPr>
              <a:t> </a:t>
            </a:r>
            <a:r>
              <a:rPr sz="2650" b="0" i="1" spc="55" dirty="0">
                <a:latin typeface="Tahoma"/>
                <a:cs typeface="Tahoma"/>
              </a:rPr>
              <a:t>products</a:t>
            </a:r>
            <a:r>
              <a:rPr sz="2650" b="0" i="1" spc="10" dirty="0">
                <a:latin typeface="Tahoma"/>
                <a:cs typeface="Tahoma"/>
              </a:rPr>
              <a:t> </a:t>
            </a:r>
            <a:r>
              <a:rPr sz="2650" b="0" i="1" spc="60" dirty="0">
                <a:latin typeface="Tahoma"/>
                <a:cs typeface="Tahoma"/>
              </a:rPr>
              <a:t>purchased?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2661150"/>
            <a:ext cx="102352" cy="1023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7056" y="2484687"/>
            <a:ext cx="6406515" cy="107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Treatment:</a:t>
            </a:r>
            <a:r>
              <a:rPr sz="2550" spc="2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advertisement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Response: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number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products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purchased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3316203"/>
            <a:ext cx="102352" cy="102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6129" y="1274924"/>
            <a:ext cx="6912144" cy="4739631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9F26B65-2BE0-9685-D4C8-24A641E959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en-US" altLang="ko-K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0" dirty="0"/>
              <a:t>Controlled</a:t>
            </a:r>
            <a:r>
              <a:rPr spc="-75" dirty="0"/>
              <a:t> </a:t>
            </a:r>
            <a:r>
              <a:rPr spc="-280" dirty="0"/>
              <a:t>experiments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2323389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978442"/>
            <a:ext cx="122822" cy="1228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7056" y="1065298"/>
            <a:ext cx="6679565" cy="494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77240">
              <a:lnSpc>
                <a:spcPct val="124800"/>
              </a:lnSpc>
              <a:spcBef>
                <a:spcPts val="100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Participants</a:t>
            </a:r>
            <a:r>
              <a:rPr sz="2550" spc="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550" spc="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assigned</a:t>
            </a:r>
            <a:r>
              <a:rPr sz="2550" spc="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dirty="0">
                <a:solidFill>
                  <a:srgbClr val="04182D"/>
                </a:solidFill>
                <a:latin typeface="Tahoma"/>
                <a:cs typeface="Tahoma"/>
              </a:rPr>
              <a:t>either</a:t>
            </a:r>
            <a:r>
              <a:rPr sz="2650" i="1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the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treatment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group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or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control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group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710"/>
              </a:spcBef>
            </a:pPr>
            <a:r>
              <a:rPr sz="2650" b="1" i="1" spc="-155" dirty="0">
                <a:solidFill>
                  <a:srgbClr val="04182D"/>
                </a:solidFill>
                <a:latin typeface="Tahoma"/>
                <a:cs typeface="Tahoma"/>
              </a:rPr>
              <a:t>Treatment</a:t>
            </a:r>
            <a:r>
              <a:rPr sz="2650" b="1" i="1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0" dirty="0">
                <a:solidFill>
                  <a:srgbClr val="04182D"/>
                </a:solidFill>
                <a:latin typeface="Tahoma"/>
                <a:cs typeface="Tahoma"/>
              </a:rPr>
              <a:t>group</a:t>
            </a:r>
            <a:r>
              <a:rPr sz="2650" b="1" i="1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sees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advertisement</a:t>
            </a:r>
            <a:endParaRPr sz="2550">
              <a:latin typeface="Tahoma"/>
              <a:cs typeface="Tahoma"/>
            </a:endParaRPr>
          </a:p>
          <a:p>
            <a:pPr marL="381000" marR="1477645">
              <a:lnSpc>
                <a:spcPct val="124800"/>
              </a:lnSpc>
              <a:spcBef>
                <a:spcPts val="1185"/>
              </a:spcBef>
            </a:pPr>
            <a:r>
              <a:rPr sz="2650" b="1" i="1" spc="-105" dirty="0">
                <a:solidFill>
                  <a:srgbClr val="04182D"/>
                </a:solidFill>
                <a:latin typeface="Tahoma"/>
                <a:cs typeface="Tahoma"/>
              </a:rPr>
              <a:t>Control</a:t>
            </a:r>
            <a:r>
              <a:rPr sz="2650" b="1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0" dirty="0">
                <a:solidFill>
                  <a:srgbClr val="04182D"/>
                </a:solidFill>
                <a:latin typeface="Tahoma"/>
                <a:cs typeface="Tahoma"/>
              </a:rPr>
              <a:t>group</a:t>
            </a:r>
            <a:r>
              <a:rPr sz="2650" b="1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does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see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the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advertisement</a:t>
            </a:r>
            <a:endParaRPr sz="2550">
              <a:latin typeface="Tahoma"/>
              <a:cs typeface="Tahoma"/>
            </a:endParaRPr>
          </a:p>
          <a:p>
            <a:pPr marL="12700" marR="677545">
              <a:lnSpc>
                <a:spcPct val="123200"/>
              </a:lnSpc>
              <a:spcBef>
                <a:spcPts val="1390"/>
              </a:spcBef>
            </a:pP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Groups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should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be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comparable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avoid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introducing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60" dirty="0">
                <a:solidFill>
                  <a:srgbClr val="04182D"/>
                </a:solidFill>
                <a:latin typeface="Tahoma"/>
                <a:cs typeface="Tahoma"/>
              </a:rPr>
              <a:t>bias</a:t>
            </a:r>
            <a:endParaRPr sz="2650">
              <a:latin typeface="Tahoma"/>
              <a:cs typeface="Tahoma"/>
            </a:endParaRPr>
          </a:p>
          <a:p>
            <a:pPr marL="12700" marR="511175">
              <a:lnSpc>
                <a:spcPct val="126400"/>
              </a:lnSpc>
              <a:spcBef>
                <a:spcPts val="1270"/>
              </a:spcBef>
            </a:pP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If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groups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comparable,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this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could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lead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drawing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incorrect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conclusions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759" y="4135019"/>
            <a:ext cx="102352" cy="1023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5281361"/>
            <a:ext cx="102352" cy="1023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46129" y="1274924"/>
            <a:ext cx="6912144" cy="4782876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1983993-83B7-BB5C-C9E5-6BD5BD46B1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en-US" altLang="ko-K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The</a:t>
            </a:r>
            <a:r>
              <a:rPr spc="-160" dirty="0"/>
              <a:t> </a:t>
            </a:r>
            <a:r>
              <a:rPr spc="-185" dirty="0"/>
              <a:t>gold</a:t>
            </a:r>
            <a:r>
              <a:rPr spc="-160" dirty="0"/>
              <a:t> </a:t>
            </a:r>
            <a:r>
              <a:rPr spc="-220" dirty="0"/>
              <a:t>standard</a:t>
            </a:r>
            <a:r>
              <a:rPr spc="-155" dirty="0"/>
              <a:t> </a:t>
            </a:r>
            <a:r>
              <a:rPr spc="-90" dirty="0"/>
              <a:t>of</a:t>
            </a:r>
            <a:r>
              <a:rPr spc="-160" dirty="0"/>
              <a:t> </a:t>
            </a:r>
            <a:r>
              <a:rPr spc="-280" dirty="0"/>
              <a:t>experiments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1832100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978442"/>
            <a:ext cx="122822" cy="122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1" y="3633494"/>
            <a:ext cx="122822" cy="1228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7056" y="1089037"/>
            <a:ext cx="12851765" cy="279717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550" b="1" spc="-25" dirty="0">
                <a:solidFill>
                  <a:srgbClr val="04182D"/>
                </a:solidFill>
                <a:latin typeface="Tahoma"/>
                <a:cs typeface="Tahoma"/>
              </a:rPr>
              <a:t>Randomization</a:t>
            </a:r>
            <a:endParaRPr sz="2550" dirty="0">
              <a:latin typeface="Tahoma"/>
              <a:cs typeface="Tahoma"/>
            </a:endParaRPr>
          </a:p>
          <a:p>
            <a:pPr marL="381000" marR="5080">
              <a:lnSpc>
                <a:spcPts val="3870"/>
              </a:lnSpc>
              <a:spcBef>
                <a:spcPts val="265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Participants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assigned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treatment/control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dirty="0">
                <a:solidFill>
                  <a:srgbClr val="04182D"/>
                </a:solidFill>
                <a:latin typeface="Tahoma"/>
                <a:cs typeface="Tahoma"/>
              </a:rPr>
              <a:t>randomly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,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based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on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any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other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characteristics</a:t>
            </a:r>
            <a:endParaRPr sz="2550" dirty="0">
              <a:latin typeface="Tahoma"/>
              <a:cs typeface="Tahoma"/>
            </a:endParaRPr>
          </a:p>
          <a:p>
            <a:pPr marL="381000" marR="3020695">
              <a:lnSpc>
                <a:spcPts val="5160"/>
              </a:lnSpc>
              <a:spcBef>
                <a:spcPts val="55"/>
              </a:spcBef>
            </a:pP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Choosing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randomly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helps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ensure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that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groups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comparable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Known</a:t>
            </a:r>
            <a:r>
              <a:rPr sz="2550" spc="-9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04182D"/>
                </a:solidFill>
                <a:latin typeface="Tahoma"/>
                <a:cs typeface="Tahoma"/>
              </a:rPr>
              <a:t>as</a:t>
            </a:r>
            <a:r>
              <a:rPr sz="2550" spc="-9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60" dirty="0">
                <a:solidFill>
                  <a:srgbClr val="04182D"/>
                </a:solidFill>
                <a:latin typeface="Tahoma"/>
                <a:cs typeface="Tahoma"/>
              </a:rPr>
              <a:t>randomized</a:t>
            </a:r>
            <a:r>
              <a:rPr sz="2550" b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60" dirty="0">
                <a:solidFill>
                  <a:srgbClr val="04182D"/>
                </a:solidFill>
                <a:latin typeface="Tahoma"/>
                <a:cs typeface="Tahoma"/>
              </a:rPr>
              <a:t>controlled</a:t>
            </a:r>
            <a:r>
              <a:rPr sz="2550" b="1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trial</a:t>
            </a:r>
            <a:endParaRPr sz="255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5117598"/>
            <a:ext cx="102352" cy="1023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991" y="5598652"/>
            <a:ext cx="122822" cy="12282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9991" y="6253704"/>
            <a:ext cx="122822" cy="12282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9991" y="6908757"/>
            <a:ext cx="122822" cy="12282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47056" y="4842877"/>
            <a:ext cx="12740640" cy="231838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Blinding</a:t>
            </a:r>
            <a:endParaRPr sz="2550" dirty="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10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Participants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will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know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which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group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they're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5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endParaRPr sz="2550" dirty="0">
              <a:latin typeface="Tahoma"/>
              <a:cs typeface="Tahoma"/>
            </a:endParaRPr>
          </a:p>
          <a:p>
            <a:pPr marL="381000" marR="5080">
              <a:lnSpc>
                <a:spcPts val="5160"/>
              </a:lnSpc>
              <a:spcBef>
                <a:spcPts val="320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Participants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receive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placebo,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which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resembles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treatment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but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has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no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effect </a:t>
            </a:r>
            <a:r>
              <a:rPr sz="2550" spc="-9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clinical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trials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it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common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use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sugar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pill</a:t>
            </a:r>
            <a:endParaRPr sz="2550" dirty="0">
              <a:latin typeface="Tahoma"/>
              <a:cs typeface="Tahom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A97E53B-6415-EB69-816D-FBCF9F85C5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en-US" altLang="ko-K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The</a:t>
            </a:r>
            <a:r>
              <a:rPr spc="-160" dirty="0"/>
              <a:t> </a:t>
            </a:r>
            <a:r>
              <a:rPr spc="-185" dirty="0"/>
              <a:t>gold</a:t>
            </a:r>
            <a:r>
              <a:rPr spc="-160" dirty="0"/>
              <a:t> </a:t>
            </a:r>
            <a:r>
              <a:rPr spc="-220" dirty="0"/>
              <a:t>standard</a:t>
            </a:r>
            <a:r>
              <a:rPr spc="-155" dirty="0"/>
              <a:t> </a:t>
            </a:r>
            <a:r>
              <a:rPr spc="-90" dirty="0"/>
              <a:t>of</a:t>
            </a:r>
            <a:r>
              <a:rPr spc="-160" dirty="0"/>
              <a:t> </a:t>
            </a:r>
            <a:r>
              <a:rPr spc="-280" dirty="0"/>
              <a:t>experiments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1832100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978442"/>
            <a:ext cx="122822" cy="1228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7056" y="1076324"/>
            <a:ext cx="12689205" cy="215455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50" b="1" spc="-100" dirty="0">
                <a:solidFill>
                  <a:srgbClr val="04182D"/>
                </a:solidFill>
                <a:latin typeface="Tahoma"/>
                <a:cs typeface="Tahoma"/>
              </a:rPr>
              <a:t>Double-</a:t>
            </a:r>
            <a:r>
              <a:rPr sz="2550" b="1" spc="-60" dirty="0">
                <a:solidFill>
                  <a:srgbClr val="04182D"/>
                </a:solidFill>
                <a:latin typeface="Tahoma"/>
                <a:cs typeface="Tahoma"/>
              </a:rPr>
              <a:t>blind</a:t>
            </a:r>
            <a:r>
              <a:rPr sz="2550" b="1" spc="-9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60" dirty="0">
                <a:solidFill>
                  <a:srgbClr val="04182D"/>
                </a:solidFill>
                <a:latin typeface="Tahoma"/>
                <a:cs typeface="Tahoma"/>
              </a:rPr>
              <a:t>randomized</a:t>
            </a:r>
            <a:r>
              <a:rPr sz="2550" b="1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60" dirty="0">
                <a:solidFill>
                  <a:srgbClr val="04182D"/>
                </a:solidFill>
                <a:latin typeface="Tahoma"/>
                <a:cs typeface="Tahoma"/>
              </a:rPr>
              <a:t>controlled</a:t>
            </a:r>
            <a:r>
              <a:rPr sz="2550" b="1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trial</a:t>
            </a:r>
            <a:endParaRPr sz="2550">
              <a:latin typeface="Tahoma"/>
              <a:cs typeface="Tahoma"/>
            </a:endParaRPr>
          </a:p>
          <a:p>
            <a:pPr marL="381000" marR="5080">
              <a:lnSpc>
                <a:spcPct val="126400"/>
              </a:lnSpc>
            </a:pP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Person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administering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treatment/running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study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doesn't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know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whether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the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treatment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real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or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placebo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100"/>
              </a:spcBef>
            </a:pP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Prevents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bias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response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and/or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analysis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results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589" y="4276002"/>
            <a:ext cx="1119187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b="1" i="1" spc="-155" dirty="0">
                <a:solidFill>
                  <a:srgbClr val="04182D"/>
                </a:solidFill>
                <a:latin typeface="Tahoma"/>
                <a:cs typeface="Tahoma"/>
              </a:rPr>
              <a:t>Fewer</a:t>
            </a:r>
            <a:r>
              <a:rPr sz="2650" b="1" i="1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45" dirty="0">
                <a:solidFill>
                  <a:srgbClr val="04182D"/>
                </a:solidFill>
                <a:latin typeface="Tahoma"/>
                <a:cs typeface="Tahoma"/>
              </a:rPr>
              <a:t>opportunities</a:t>
            </a:r>
            <a:r>
              <a:rPr sz="2650" b="1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14" dirty="0">
                <a:solidFill>
                  <a:srgbClr val="04182D"/>
                </a:solidFill>
                <a:latin typeface="Tahoma"/>
                <a:cs typeface="Tahoma"/>
              </a:rPr>
              <a:t>for</a:t>
            </a:r>
            <a:r>
              <a:rPr sz="2650" b="1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5" dirty="0">
                <a:solidFill>
                  <a:srgbClr val="04182D"/>
                </a:solidFill>
                <a:latin typeface="Tahoma"/>
                <a:cs typeface="Tahoma"/>
              </a:rPr>
              <a:t>bias</a:t>
            </a:r>
            <a:r>
              <a:rPr sz="2650" b="1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715" dirty="0">
                <a:solidFill>
                  <a:srgbClr val="04182D"/>
                </a:solidFill>
                <a:latin typeface="Tahoma"/>
                <a:cs typeface="Tahoma"/>
              </a:rPr>
              <a:t>=</a:t>
            </a:r>
            <a:r>
              <a:rPr sz="2650" b="1" i="1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55" dirty="0">
                <a:solidFill>
                  <a:srgbClr val="04182D"/>
                </a:solidFill>
                <a:latin typeface="Tahoma"/>
                <a:cs typeface="Tahoma"/>
              </a:rPr>
              <a:t>more</a:t>
            </a:r>
            <a:r>
              <a:rPr sz="2650" b="1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14" dirty="0">
                <a:solidFill>
                  <a:srgbClr val="04182D"/>
                </a:solidFill>
                <a:latin typeface="Tahoma"/>
                <a:cs typeface="Tahoma"/>
              </a:rPr>
              <a:t>reliable</a:t>
            </a:r>
            <a:r>
              <a:rPr sz="2650" b="1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conclusion</a:t>
            </a:r>
            <a:r>
              <a:rPr sz="2650" b="1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0" dirty="0">
                <a:solidFill>
                  <a:srgbClr val="04182D"/>
                </a:solidFill>
                <a:latin typeface="Tahoma"/>
                <a:cs typeface="Tahoma"/>
              </a:rPr>
              <a:t>about</a:t>
            </a:r>
            <a:r>
              <a:rPr sz="2650" b="1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40" dirty="0">
                <a:solidFill>
                  <a:srgbClr val="04182D"/>
                </a:solidFill>
                <a:latin typeface="Tahoma"/>
                <a:cs typeface="Tahoma"/>
              </a:rPr>
              <a:t>causation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CE33002-455F-2E51-6CF0-85FBE3A61E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13</a:t>
            </a:fld>
            <a:endParaRPr lang="en-US" altLang="ko-K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1172400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5" dirty="0"/>
              <a:t>Randomized</a:t>
            </a:r>
            <a:r>
              <a:rPr spc="-130" dirty="0"/>
              <a:t> </a:t>
            </a:r>
            <a:r>
              <a:rPr spc="-200" dirty="0"/>
              <a:t>Controlled</a:t>
            </a:r>
            <a:r>
              <a:rPr spc="-130" dirty="0"/>
              <a:t> </a:t>
            </a:r>
            <a:r>
              <a:rPr spc="-254" dirty="0"/>
              <a:t>Trials</a:t>
            </a:r>
            <a:r>
              <a:rPr spc="-130" dirty="0"/>
              <a:t> </a:t>
            </a:r>
            <a:r>
              <a:rPr spc="-254" dirty="0"/>
              <a:t>vs.</a:t>
            </a:r>
            <a:r>
              <a:rPr spc="-130" dirty="0"/>
              <a:t> </a:t>
            </a:r>
            <a:r>
              <a:rPr spc="-210" dirty="0"/>
              <a:t>A/B</a:t>
            </a:r>
            <a:r>
              <a:rPr spc="-130" dirty="0"/>
              <a:t> </a:t>
            </a:r>
            <a:r>
              <a:rPr spc="-145" dirty="0"/>
              <a:t>testing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1832100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487152"/>
            <a:ext cx="122822" cy="122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3971256"/>
            <a:ext cx="102352" cy="1023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1" y="4452310"/>
            <a:ext cx="122822" cy="1228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991" y="5107363"/>
            <a:ext cx="122822" cy="12282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47056" y="1076324"/>
            <a:ext cx="5878830" cy="428371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50" b="1" spc="-90" dirty="0">
                <a:solidFill>
                  <a:srgbClr val="04182D"/>
                </a:solidFill>
                <a:latin typeface="Tahoma"/>
                <a:cs typeface="Tahoma"/>
              </a:rPr>
              <a:t>Randomized</a:t>
            </a:r>
            <a:r>
              <a:rPr sz="2550" b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60" dirty="0">
                <a:solidFill>
                  <a:srgbClr val="04182D"/>
                </a:solidFill>
                <a:latin typeface="Tahoma"/>
                <a:cs typeface="Tahoma"/>
              </a:rPr>
              <a:t>controlled</a:t>
            </a:r>
            <a:r>
              <a:rPr sz="2550" b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trial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10"/>
              </a:spcBef>
            </a:pPr>
            <a:r>
              <a:rPr sz="2550" spc="229" dirty="0">
                <a:solidFill>
                  <a:srgbClr val="04182D"/>
                </a:solidFill>
                <a:latin typeface="Tahoma"/>
                <a:cs typeface="Tahoma"/>
              </a:rPr>
              <a:t>Can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be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multiple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treatment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groups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095"/>
              </a:spcBef>
            </a:pP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Popular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science,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clinical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research</a:t>
            </a: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390"/>
              </a:spcBef>
            </a:pP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A/B</a:t>
            </a:r>
            <a:r>
              <a:rPr sz="2550" b="1" spc="-1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testing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10"/>
              </a:spcBef>
            </a:pP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Popular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marketing,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engineering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100"/>
              </a:spcBef>
            </a:pP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Only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split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evenly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into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two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groups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91206" y="1166812"/>
            <a:ext cx="4626308" cy="309102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91206" y="4585368"/>
            <a:ext cx="4626308" cy="278397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5663" y="7499933"/>
            <a:ext cx="13117194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202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Image</a:t>
            </a:r>
            <a:r>
              <a:rPr sz="22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credits:</a:t>
            </a:r>
            <a:r>
              <a:rPr sz="22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60" dirty="0">
                <a:solidFill>
                  <a:srgbClr val="04182D"/>
                </a:solidFill>
                <a:latin typeface="Tahoma"/>
                <a:cs typeface="Tahoma"/>
                <a:hlinkClick r:id="rId9"/>
              </a:rPr>
              <a:t>https://unsplash.com/@towfiqu999999;</a:t>
            </a:r>
            <a:r>
              <a:rPr sz="22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0" dirty="0">
                <a:solidFill>
                  <a:srgbClr val="04182D"/>
                </a:solidFill>
                <a:latin typeface="Tahoma"/>
                <a:cs typeface="Tahoma"/>
                <a:hlinkClick r:id="rId10"/>
              </a:rPr>
              <a:t>https://unsplash.com/@thisisengineering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B1D9402-2203-79AF-DEB2-9D0C2D86A1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14</a:t>
            </a:fld>
            <a:endParaRPr lang="en-US" altLang="ko-K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3938" y="2236107"/>
            <a:ext cx="5308600" cy="1825625"/>
          </a:xfrm>
          <a:prstGeom prst="rect">
            <a:avLst/>
          </a:prstGeom>
        </p:spPr>
        <p:txBody>
          <a:bodyPr vert="horz" wrap="square" lIns="0" tIns="3632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2860"/>
              </a:spcBef>
            </a:pPr>
            <a:r>
              <a:rPr sz="6450" spc="-330" dirty="0"/>
              <a:t>Correlation</a:t>
            </a:r>
            <a:endParaRPr sz="6450"/>
          </a:p>
          <a:p>
            <a:pPr algn="ctr">
              <a:lnSpc>
                <a:spcPct val="100000"/>
              </a:lnSpc>
              <a:spcBef>
                <a:spcPts val="969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22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2F8ECE9-E738-2FC4-6F3E-8C565C88BE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en-US" altLang="ko-K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80" dirty="0"/>
              <a:t>Relationships</a:t>
            </a:r>
            <a:r>
              <a:rPr spc="-155" dirty="0"/>
              <a:t> </a:t>
            </a:r>
            <a:r>
              <a:rPr spc="-254" dirty="0"/>
              <a:t>between</a:t>
            </a:r>
            <a:r>
              <a:rPr spc="-150" dirty="0"/>
              <a:t> </a:t>
            </a:r>
            <a:r>
              <a:rPr spc="-285" dirty="0"/>
              <a:t>two</a:t>
            </a:r>
            <a:r>
              <a:rPr spc="-155" dirty="0"/>
              <a:t> </a:t>
            </a:r>
            <a:r>
              <a:rPr spc="-135" dirty="0"/>
              <a:t>variables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38"/>
            <a:ext cx="9291101" cy="635775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2F475-3A58-C09A-ECFD-0C7EAE8E7C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16</a:t>
            </a:fld>
            <a:endParaRPr lang="en-US" altLang="ko-K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Pearson</a:t>
            </a:r>
            <a:r>
              <a:rPr spc="-95" dirty="0"/>
              <a:t> </a:t>
            </a:r>
            <a:r>
              <a:rPr spc="-215" dirty="0"/>
              <a:t>correlation</a:t>
            </a:r>
            <a:r>
              <a:rPr spc="-95" dirty="0"/>
              <a:t> </a:t>
            </a:r>
            <a:r>
              <a:rPr spc="-130" dirty="0"/>
              <a:t>coefficient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34"/>
            <a:ext cx="102352" cy="1023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7056" y="1174571"/>
            <a:ext cx="9732645" cy="3039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Published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04182D"/>
                </a:solidFill>
                <a:latin typeface="Tahoma"/>
                <a:cs typeface="Tahoma"/>
              </a:rPr>
              <a:t>by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Karl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Pearson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1896!</a:t>
            </a:r>
            <a:endParaRPr sz="2550">
              <a:latin typeface="Tahoma"/>
              <a:cs typeface="Tahoma"/>
            </a:endParaRPr>
          </a:p>
          <a:p>
            <a:pPr marL="12700" marR="5080">
              <a:lnSpc>
                <a:spcPts val="5160"/>
              </a:lnSpc>
              <a:spcBef>
                <a:spcPts val="520"/>
              </a:spcBef>
            </a:pP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Quantifies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strength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relationship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between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two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variables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Number</a:t>
            </a:r>
            <a:r>
              <a:rPr sz="2550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between</a:t>
            </a:r>
            <a:r>
              <a:rPr sz="2550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5" dirty="0">
                <a:solidFill>
                  <a:srgbClr val="04182D"/>
                </a:solidFill>
                <a:latin typeface="Tahoma"/>
                <a:cs typeface="Tahoma"/>
              </a:rPr>
              <a:t>minus</a:t>
            </a:r>
            <a:r>
              <a:rPr sz="2550" b="1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40" dirty="0">
                <a:solidFill>
                  <a:srgbClr val="04182D"/>
                </a:solidFill>
                <a:latin typeface="Tahoma"/>
                <a:cs typeface="Tahoma"/>
              </a:rPr>
              <a:t>one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and</a:t>
            </a:r>
            <a:r>
              <a:rPr sz="2550" spc="-8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25" dirty="0">
                <a:solidFill>
                  <a:srgbClr val="04182D"/>
                </a:solidFill>
                <a:latin typeface="Tahoma"/>
                <a:cs typeface="Tahoma"/>
              </a:rPr>
              <a:t>one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Magnitude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corresponds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strength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relationship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Sign</a:t>
            </a:r>
            <a:r>
              <a:rPr sz="2550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270" dirty="0">
                <a:solidFill>
                  <a:srgbClr val="04182D"/>
                </a:solidFill>
                <a:latin typeface="Tahoma"/>
                <a:cs typeface="Tahoma"/>
              </a:rPr>
              <a:t>(+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or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25" dirty="0">
                <a:solidFill>
                  <a:srgbClr val="04182D"/>
                </a:solidFill>
                <a:latin typeface="Tahoma"/>
                <a:cs typeface="Tahoma"/>
              </a:rPr>
              <a:t>-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)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corresponds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direction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relationship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086"/>
            <a:ext cx="102352" cy="102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759" y="2661139"/>
            <a:ext cx="102352" cy="1023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3316191"/>
            <a:ext cx="102352" cy="1023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759" y="3971244"/>
            <a:ext cx="102352" cy="1023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5663" y="7499922"/>
            <a:ext cx="851281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225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0" dirty="0">
                <a:solidFill>
                  <a:srgbClr val="04182D"/>
                </a:solidFill>
                <a:latin typeface="Tahoma"/>
                <a:cs typeface="Tahoma"/>
              </a:rPr>
              <a:t>https://royalsocietypublishing.org/doi/10.1098/rsta.1896.0007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9517366-E703-0A2B-12E4-3D38BCA1F8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17</a:t>
            </a:fld>
            <a:endParaRPr lang="en-US" altLang="ko-K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10" dirty="0"/>
              <a:t>Linear</a:t>
            </a:r>
            <a:r>
              <a:rPr spc="-130" dirty="0"/>
              <a:t> </a:t>
            </a:r>
            <a:r>
              <a:rPr spc="-229" dirty="0"/>
              <a:t>relationships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7056" y="1174582"/>
            <a:ext cx="12218670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Linear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390" dirty="0">
                <a:solidFill>
                  <a:srgbClr val="04182D"/>
                </a:solidFill>
                <a:latin typeface="Tahoma"/>
                <a:cs typeface="Tahoma"/>
              </a:rPr>
              <a:t>=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proportionate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changes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between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dependent</a:t>
            </a:r>
            <a:r>
              <a:rPr sz="2550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and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independent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variables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3270" y="1938413"/>
            <a:ext cx="7883358" cy="537579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E3BB7F-81EA-381C-0082-4D841702382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18</a:t>
            </a:fld>
            <a:endParaRPr lang="en-US" altLang="ko-K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Values</a:t>
            </a:r>
            <a:r>
              <a:rPr spc="-165" dirty="0"/>
              <a:t> </a:t>
            </a:r>
            <a:r>
              <a:rPr spc="-1145" dirty="0"/>
              <a:t>=</a:t>
            </a:r>
            <a:r>
              <a:rPr spc="-165" dirty="0"/>
              <a:t> </a:t>
            </a:r>
            <a:r>
              <a:rPr spc="-265" dirty="0"/>
              <a:t>strength</a:t>
            </a:r>
            <a:r>
              <a:rPr spc="-160" dirty="0"/>
              <a:t> </a:t>
            </a:r>
            <a:r>
              <a:rPr spc="-90" dirty="0"/>
              <a:t>of</a:t>
            </a:r>
            <a:r>
              <a:rPr spc="-165" dirty="0"/>
              <a:t> </a:t>
            </a:r>
            <a:r>
              <a:rPr spc="-229" dirty="0"/>
              <a:t>the</a:t>
            </a:r>
            <a:r>
              <a:rPr spc="-165" dirty="0"/>
              <a:t> </a:t>
            </a:r>
            <a:r>
              <a:rPr spc="-204" dirty="0"/>
              <a:t>relationship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33642"/>
            <a:ext cx="5880100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spc="-45" dirty="0">
                <a:solidFill>
                  <a:srgbClr val="04182D"/>
                </a:solidFill>
                <a:latin typeface="Tahoma"/>
                <a:cs typeface="Tahoma"/>
              </a:rPr>
              <a:t>0.99</a:t>
            </a:r>
            <a:r>
              <a:rPr sz="3200" b="1" spc="-1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14" dirty="0">
                <a:solidFill>
                  <a:srgbClr val="04182D"/>
                </a:solidFill>
                <a:latin typeface="Tahoma"/>
                <a:cs typeface="Tahoma"/>
              </a:rPr>
              <a:t>(very</a:t>
            </a:r>
            <a:r>
              <a:rPr sz="3200" b="1" spc="-1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10" dirty="0">
                <a:solidFill>
                  <a:srgbClr val="04182D"/>
                </a:solidFill>
                <a:latin typeface="Tahoma"/>
                <a:cs typeface="Tahoma"/>
              </a:rPr>
              <a:t>strong</a:t>
            </a:r>
            <a:r>
              <a:rPr sz="3200" b="1" spc="-1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14" dirty="0">
                <a:solidFill>
                  <a:srgbClr val="04182D"/>
                </a:solidFill>
                <a:latin typeface="Tahoma"/>
                <a:cs typeface="Tahoma"/>
              </a:rPr>
              <a:t>relationship)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7292" y="1842079"/>
            <a:ext cx="5566513" cy="5586114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319B856-9703-AF21-E17C-3F8EF15453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19</a:t>
            </a:fld>
            <a:endParaRPr lang="en-US" altLang="ko-K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Why</a:t>
            </a:r>
            <a:r>
              <a:rPr spc="-145" dirty="0"/>
              <a:t> </a:t>
            </a:r>
            <a:r>
              <a:rPr spc="-170" dirty="0"/>
              <a:t>do</a:t>
            </a:r>
            <a:r>
              <a:rPr spc="-145" dirty="0"/>
              <a:t> </a:t>
            </a:r>
            <a:r>
              <a:rPr spc="-295" dirty="0"/>
              <a:t>we</a:t>
            </a:r>
            <a:r>
              <a:rPr spc="-140" dirty="0"/>
              <a:t> </a:t>
            </a:r>
            <a:r>
              <a:rPr spc="-195" dirty="0"/>
              <a:t>need</a:t>
            </a:r>
            <a:r>
              <a:rPr spc="-145" dirty="0"/>
              <a:t> </a:t>
            </a:r>
            <a:r>
              <a:rPr spc="-215" dirty="0"/>
              <a:t>to</a:t>
            </a:r>
            <a:r>
              <a:rPr spc="-145" dirty="0"/>
              <a:t> </a:t>
            </a:r>
            <a:r>
              <a:rPr spc="-310" dirty="0"/>
              <a:t>know</a:t>
            </a:r>
            <a:r>
              <a:rPr spc="-140" dirty="0"/>
              <a:t> </a:t>
            </a:r>
            <a:r>
              <a:rPr spc="-190" dirty="0"/>
              <a:t>about</a:t>
            </a:r>
            <a:r>
              <a:rPr spc="-145" dirty="0"/>
              <a:t> </a:t>
            </a:r>
            <a:r>
              <a:rPr spc="-235" dirty="0"/>
              <a:t>hypothesis</a:t>
            </a:r>
            <a:r>
              <a:rPr spc="-145" dirty="0"/>
              <a:t> </a:t>
            </a:r>
            <a:r>
              <a:rPr spc="-265" dirty="0"/>
              <a:t>testing?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497387"/>
            <a:ext cx="102352" cy="102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978441"/>
            <a:ext cx="122822" cy="122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1" y="4124783"/>
            <a:ext cx="122822" cy="1228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991" y="5271125"/>
            <a:ext cx="122822" cy="1228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7056" y="1076324"/>
            <a:ext cx="6776720" cy="4938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78205">
              <a:lnSpc>
                <a:spcPct val="126400"/>
              </a:lnSpc>
              <a:spcBef>
                <a:spcPts val="95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testing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used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compare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populations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testing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everywhere!</a:t>
            </a:r>
            <a:endParaRPr sz="2550">
              <a:latin typeface="Tahoma"/>
              <a:cs typeface="Tahoma"/>
            </a:endParaRPr>
          </a:p>
          <a:p>
            <a:pPr marL="381000" marR="207645">
              <a:lnSpc>
                <a:spcPct val="126400"/>
              </a:lnSpc>
            </a:pPr>
            <a:r>
              <a:rPr sz="2550" spc="229" dirty="0">
                <a:solidFill>
                  <a:srgbClr val="04182D"/>
                </a:solidFill>
                <a:latin typeface="Tahoma"/>
                <a:cs typeface="Tahoma"/>
              </a:rPr>
              <a:t>Can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change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price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lead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increased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revenue?</a:t>
            </a:r>
            <a:endParaRPr sz="2550">
              <a:latin typeface="Tahoma"/>
              <a:cs typeface="Tahoma"/>
            </a:endParaRPr>
          </a:p>
          <a:p>
            <a:pPr marL="381000" marR="120650">
              <a:lnSpc>
                <a:spcPct val="126400"/>
              </a:lnSpc>
              <a:spcBef>
                <a:spcPts val="1290"/>
              </a:spcBef>
            </a:pP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Will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changing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website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address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result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5" dirty="0">
                <a:solidFill>
                  <a:srgbClr val="04182D"/>
                </a:solidFill>
                <a:latin typeface="Tahoma"/>
                <a:cs typeface="Tahoma"/>
              </a:rPr>
              <a:t>in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increased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traffic?</a:t>
            </a:r>
            <a:endParaRPr sz="2550">
              <a:latin typeface="Tahoma"/>
              <a:cs typeface="Tahoma"/>
            </a:endParaRPr>
          </a:p>
          <a:p>
            <a:pPr marL="381000" marR="5080">
              <a:lnSpc>
                <a:spcPct val="126400"/>
              </a:lnSpc>
              <a:spcBef>
                <a:spcPts val="1290"/>
              </a:spcBef>
            </a:pPr>
            <a:r>
              <a:rPr sz="2550" spc="-8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medication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effective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treatment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health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condition?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42512" y="1166811"/>
            <a:ext cx="7123696" cy="474913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5663" y="7499932"/>
            <a:ext cx="733869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179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Image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credit: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  <a:hlinkClick r:id="rId8"/>
              </a:rPr>
              <a:t>https://unsplash.com/@towfiqu999999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E56667D-55A2-E16E-8A92-7712C9206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en-US" altLang="ko-K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Values</a:t>
            </a:r>
            <a:r>
              <a:rPr spc="-165" dirty="0"/>
              <a:t> </a:t>
            </a:r>
            <a:r>
              <a:rPr spc="-1145" dirty="0"/>
              <a:t>=</a:t>
            </a:r>
            <a:r>
              <a:rPr spc="-165" dirty="0"/>
              <a:t> </a:t>
            </a:r>
            <a:r>
              <a:rPr spc="-265" dirty="0"/>
              <a:t>strength</a:t>
            </a:r>
            <a:r>
              <a:rPr spc="-160" dirty="0"/>
              <a:t> </a:t>
            </a:r>
            <a:r>
              <a:rPr spc="-90" dirty="0"/>
              <a:t>of</a:t>
            </a:r>
            <a:r>
              <a:rPr spc="-165" dirty="0"/>
              <a:t> </a:t>
            </a:r>
            <a:r>
              <a:rPr spc="-229" dirty="0"/>
              <a:t>the</a:t>
            </a:r>
            <a:r>
              <a:rPr spc="-165" dirty="0"/>
              <a:t> </a:t>
            </a:r>
            <a:r>
              <a:rPr spc="-204" dirty="0"/>
              <a:t>relationship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33642"/>
            <a:ext cx="12311380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463790" algn="l"/>
              </a:tabLst>
            </a:pPr>
            <a:r>
              <a:rPr sz="3200" b="1" spc="-45" dirty="0">
                <a:solidFill>
                  <a:srgbClr val="04182D"/>
                </a:solidFill>
                <a:latin typeface="Tahoma"/>
                <a:cs typeface="Tahoma"/>
              </a:rPr>
              <a:t>0.99</a:t>
            </a:r>
            <a:r>
              <a:rPr sz="3200" b="1" spc="-1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14" dirty="0">
                <a:solidFill>
                  <a:srgbClr val="04182D"/>
                </a:solidFill>
                <a:latin typeface="Tahoma"/>
                <a:cs typeface="Tahoma"/>
              </a:rPr>
              <a:t>(very</a:t>
            </a:r>
            <a:r>
              <a:rPr sz="3200" b="1" spc="-1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10" dirty="0">
                <a:solidFill>
                  <a:srgbClr val="04182D"/>
                </a:solidFill>
                <a:latin typeface="Tahoma"/>
                <a:cs typeface="Tahoma"/>
              </a:rPr>
              <a:t>strong</a:t>
            </a:r>
            <a:r>
              <a:rPr sz="3200" b="1" spc="-1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0" dirty="0">
                <a:solidFill>
                  <a:srgbClr val="04182D"/>
                </a:solidFill>
                <a:latin typeface="Tahoma"/>
                <a:cs typeface="Tahoma"/>
              </a:rPr>
              <a:t>relationship)</a:t>
            </a: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	</a:t>
            </a:r>
            <a:r>
              <a:rPr sz="3200" b="1" spc="-165" dirty="0">
                <a:solidFill>
                  <a:srgbClr val="04182D"/>
                </a:solidFill>
                <a:latin typeface="Tahoma"/>
                <a:cs typeface="Tahoma"/>
              </a:rPr>
              <a:t>0.75</a:t>
            </a:r>
            <a:r>
              <a:rPr sz="3200" b="1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55" dirty="0">
                <a:solidFill>
                  <a:srgbClr val="04182D"/>
                </a:solidFill>
                <a:latin typeface="Tahoma"/>
                <a:cs typeface="Tahoma"/>
              </a:rPr>
              <a:t>(strong</a:t>
            </a:r>
            <a:r>
              <a:rPr sz="3200" b="1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20" dirty="0">
                <a:solidFill>
                  <a:srgbClr val="04182D"/>
                </a:solidFill>
                <a:latin typeface="Tahoma"/>
                <a:cs typeface="Tahoma"/>
              </a:rPr>
              <a:t>relationship)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022" y="1839571"/>
            <a:ext cx="5448911" cy="5448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1245" y="1839571"/>
            <a:ext cx="5448911" cy="544891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40ABCD-9553-BBA2-3521-7A1DAA1E065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20</a:t>
            </a:fld>
            <a:endParaRPr lang="en-US" altLang="ko-K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Values</a:t>
            </a:r>
            <a:r>
              <a:rPr spc="-165" dirty="0"/>
              <a:t> </a:t>
            </a:r>
            <a:r>
              <a:rPr spc="-1145" dirty="0"/>
              <a:t>=</a:t>
            </a:r>
            <a:r>
              <a:rPr spc="-165" dirty="0"/>
              <a:t> </a:t>
            </a:r>
            <a:r>
              <a:rPr spc="-265" dirty="0"/>
              <a:t>strength</a:t>
            </a:r>
            <a:r>
              <a:rPr spc="-160" dirty="0"/>
              <a:t> </a:t>
            </a:r>
            <a:r>
              <a:rPr spc="-90" dirty="0"/>
              <a:t>of</a:t>
            </a:r>
            <a:r>
              <a:rPr spc="-165" dirty="0"/>
              <a:t> </a:t>
            </a:r>
            <a:r>
              <a:rPr spc="-229" dirty="0"/>
              <a:t>the</a:t>
            </a:r>
            <a:r>
              <a:rPr spc="-165" dirty="0"/>
              <a:t> </a:t>
            </a:r>
            <a:r>
              <a:rPr spc="-204" dirty="0"/>
              <a:t>relationship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33642"/>
            <a:ext cx="5544820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spc="-85" dirty="0">
                <a:solidFill>
                  <a:srgbClr val="04182D"/>
                </a:solidFill>
                <a:latin typeface="Tahoma"/>
                <a:cs typeface="Tahoma"/>
              </a:rPr>
              <a:t>0.56</a:t>
            </a:r>
            <a:r>
              <a:rPr sz="3200" b="1" spc="-10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14" dirty="0">
                <a:solidFill>
                  <a:srgbClr val="04182D"/>
                </a:solidFill>
                <a:latin typeface="Tahoma"/>
                <a:cs typeface="Tahoma"/>
              </a:rPr>
              <a:t>(moderate</a:t>
            </a:r>
            <a:r>
              <a:rPr sz="3200" b="1" spc="-9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14" dirty="0">
                <a:solidFill>
                  <a:srgbClr val="04182D"/>
                </a:solidFill>
                <a:latin typeface="Tahoma"/>
                <a:cs typeface="Tahoma"/>
              </a:rPr>
              <a:t>relationship)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022" y="1839571"/>
            <a:ext cx="5448911" cy="5448911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D3C09BD-377F-0621-AB68-31D0779DDB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21</a:t>
            </a:fld>
            <a:endParaRPr lang="en-US" altLang="ko-K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Values</a:t>
            </a:r>
            <a:r>
              <a:rPr spc="-165" dirty="0"/>
              <a:t> </a:t>
            </a:r>
            <a:r>
              <a:rPr spc="-1145" dirty="0"/>
              <a:t>=</a:t>
            </a:r>
            <a:r>
              <a:rPr spc="-165" dirty="0"/>
              <a:t> </a:t>
            </a:r>
            <a:r>
              <a:rPr spc="-265" dirty="0"/>
              <a:t>strength</a:t>
            </a:r>
            <a:r>
              <a:rPr spc="-160" dirty="0"/>
              <a:t> </a:t>
            </a:r>
            <a:r>
              <a:rPr spc="-90" dirty="0"/>
              <a:t>of</a:t>
            </a:r>
            <a:r>
              <a:rPr spc="-165" dirty="0"/>
              <a:t> </a:t>
            </a:r>
            <a:r>
              <a:rPr spc="-229" dirty="0"/>
              <a:t>the</a:t>
            </a:r>
            <a:r>
              <a:rPr spc="-165" dirty="0"/>
              <a:t> </a:t>
            </a:r>
            <a:r>
              <a:rPr spc="-204" dirty="0"/>
              <a:t>relationship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33665"/>
            <a:ext cx="12066270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463790" algn="l"/>
              </a:tabLst>
            </a:pPr>
            <a:r>
              <a:rPr sz="3200" b="1" spc="-85" dirty="0">
                <a:solidFill>
                  <a:srgbClr val="04182D"/>
                </a:solidFill>
                <a:latin typeface="Tahoma"/>
                <a:cs typeface="Tahoma"/>
              </a:rPr>
              <a:t>0.56</a:t>
            </a:r>
            <a:r>
              <a:rPr sz="3200" b="1" spc="-10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14" dirty="0">
                <a:solidFill>
                  <a:srgbClr val="04182D"/>
                </a:solidFill>
                <a:latin typeface="Tahoma"/>
                <a:cs typeface="Tahoma"/>
              </a:rPr>
              <a:t>(moderate</a:t>
            </a:r>
            <a:r>
              <a:rPr sz="3200" b="1" spc="-9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0" dirty="0">
                <a:solidFill>
                  <a:srgbClr val="04182D"/>
                </a:solidFill>
                <a:latin typeface="Tahoma"/>
                <a:cs typeface="Tahoma"/>
              </a:rPr>
              <a:t>relationship)</a:t>
            </a: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	</a:t>
            </a:r>
            <a:r>
              <a:rPr sz="3200" b="1" spc="-295" dirty="0">
                <a:solidFill>
                  <a:srgbClr val="04182D"/>
                </a:solidFill>
                <a:latin typeface="Tahoma"/>
                <a:cs typeface="Tahoma"/>
              </a:rPr>
              <a:t>0.21</a:t>
            </a: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45" dirty="0">
                <a:solidFill>
                  <a:srgbClr val="04182D"/>
                </a:solidFill>
                <a:latin typeface="Tahoma"/>
                <a:cs typeface="Tahoma"/>
              </a:rPr>
              <a:t>(weak</a:t>
            </a:r>
            <a:r>
              <a:rPr sz="3200" b="1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20" dirty="0">
                <a:solidFill>
                  <a:srgbClr val="04182D"/>
                </a:solidFill>
                <a:latin typeface="Tahoma"/>
                <a:cs typeface="Tahoma"/>
              </a:rPr>
              <a:t>relationship)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022" y="1839595"/>
            <a:ext cx="5448911" cy="5448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1245" y="1839595"/>
            <a:ext cx="5448911" cy="544891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5B95FC-0871-6E1B-2D2B-06336DE27B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22</a:t>
            </a:fld>
            <a:endParaRPr lang="en-US" altLang="ko-K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Values</a:t>
            </a:r>
            <a:r>
              <a:rPr spc="-165" dirty="0"/>
              <a:t> </a:t>
            </a:r>
            <a:r>
              <a:rPr spc="-1145" dirty="0"/>
              <a:t>=</a:t>
            </a:r>
            <a:r>
              <a:rPr spc="-165" dirty="0"/>
              <a:t> </a:t>
            </a:r>
            <a:r>
              <a:rPr spc="-265" dirty="0"/>
              <a:t>strength</a:t>
            </a:r>
            <a:r>
              <a:rPr spc="-160" dirty="0"/>
              <a:t> </a:t>
            </a:r>
            <a:r>
              <a:rPr spc="-90" dirty="0"/>
              <a:t>of</a:t>
            </a:r>
            <a:r>
              <a:rPr spc="-165" dirty="0"/>
              <a:t> </a:t>
            </a:r>
            <a:r>
              <a:rPr spc="-229" dirty="0"/>
              <a:t>the</a:t>
            </a:r>
            <a:r>
              <a:rPr spc="-165" dirty="0"/>
              <a:t> </a:t>
            </a:r>
            <a:r>
              <a:rPr spc="-204" dirty="0"/>
              <a:t>relationship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33642"/>
            <a:ext cx="4182110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0.04</a:t>
            </a:r>
            <a:r>
              <a:rPr sz="3200" b="1" spc="-17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95" dirty="0">
                <a:solidFill>
                  <a:srgbClr val="04182D"/>
                </a:solidFill>
                <a:latin typeface="Tahoma"/>
                <a:cs typeface="Tahoma"/>
              </a:rPr>
              <a:t>(no</a:t>
            </a:r>
            <a:r>
              <a:rPr sz="3200" b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20" dirty="0">
                <a:solidFill>
                  <a:srgbClr val="04182D"/>
                </a:solidFill>
                <a:latin typeface="Tahoma"/>
                <a:cs typeface="Tahoma"/>
              </a:rPr>
              <a:t>relationship)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022" y="1839571"/>
            <a:ext cx="5448911" cy="5448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2982" y="1351045"/>
            <a:ext cx="102352" cy="1023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298279" y="1076324"/>
            <a:ext cx="5721985" cy="100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400"/>
              </a:lnSpc>
              <a:spcBef>
                <a:spcPts val="95"/>
              </a:spcBef>
            </a:pP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Knowing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value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dirty="0">
                <a:solidFill>
                  <a:srgbClr val="04182D"/>
                </a:solidFill>
                <a:latin typeface="Tahoma"/>
                <a:cs typeface="Tahoma"/>
              </a:rPr>
              <a:t>x</a:t>
            </a:r>
            <a:r>
              <a:rPr sz="2550" b="1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doesn't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tell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35" dirty="0">
                <a:solidFill>
                  <a:srgbClr val="04182D"/>
                </a:solidFill>
                <a:latin typeface="Tahoma"/>
                <a:cs typeface="Tahoma"/>
              </a:rPr>
              <a:t>us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anything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about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5" dirty="0">
                <a:solidFill>
                  <a:srgbClr val="04182D"/>
                </a:solidFill>
                <a:latin typeface="Tahoma"/>
                <a:cs typeface="Tahoma"/>
              </a:rPr>
              <a:t>y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9D88AA8-56BF-C8AB-4303-40C327F076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23</a:t>
            </a:fld>
            <a:endParaRPr lang="en-US" altLang="ko-K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Sign</a:t>
            </a:r>
            <a:r>
              <a:rPr spc="-160" dirty="0"/>
              <a:t> </a:t>
            </a:r>
            <a:r>
              <a:rPr spc="-1145" dirty="0"/>
              <a:t>=</a:t>
            </a:r>
            <a:r>
              <a:rPr spc="-155" dirty="0"/>
              <a:t> </a:t>
            </a:r>
            <a:r>
              <a:rPr spc="-185" dirty="0"/>
              <a:t>direction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33642"/>
            <a:ext cx="6250940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spc="-195" dirty="0">
                <a:solidFill>
                  <a:srgbClr val="04182D"/>
                </a:solidFill>
                <a:latin typeface="Tahoma"/>
                <a:cs typeface="Tahoma"/>
              </a:rPr>
              <a:t>0.75:</a:t>
            </a:r>
            <a:r>
              <a:rPr sz="3200" b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as</a:t>
            </a:r>
            <a:r>
              <a:rPr sz="3200" b="1" spc="-1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x</a:t>
            </a:r>
            <a:r>
              <a:rPr sz="3200" b="1" spc="-10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65" dirty="0">
                <a:solidFill>
                  <a:srgbClr val="04182D"/>
                </a:solidFill>
                <a:latin typeface="Tahoma"/>
                <a:cs typeface="Tahoma"/>
              </a:rPr>
              <a:t>increases,</a:t>
            </a:r>
            <a:r>
              <a:rPr sz="3200" b="1" spc="-10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55" dirty="0">
                <a:solidFill>
                  <a:srgbClr val="04182D"/>
                </a:solidFill>
                <a:latin typeface="Tahoma"/>
                <a:cs typeface="Tahoma"/>
              </a:rPr>
              <a:t>y</a:t>
            </a:r>
            <a:r>
              <a:rPr sz="3200" b="1" spc="-10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45" dirty="0">
                <a:solidFill>
                  <a:srgbClr val="04182D"/>
                </a:solidFill>
                <a:latin typeface="Tahoma"/>
                <a:cs typeface="Tahoma"/>
              </a:rPr>
              <a:t>increases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022" y="1839571"/>
            <a:ext cx="5448911" cy="54489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29812" y="1133642"/>
            <a:ext cx="6532245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spc="-240" dirty="0">
                <a:solidFill>
                  <a:srgbClr val="04182D"/>
                </a:solidFill>
                <a:latin typeface="Tahoma"/>
                <a:cs typeface="Tahoma"/>
              </a:rPr>
              <a:t>-</a:t>
            </a:r>
            <a:r>
              <a:rPr sz="3200" b="1" spc="-195" dirty="0">
                <a:solidFill>
                  <a:srgbClr val="04182D"/>
                </a:solidFill>
                <a:latin typeface="Tahoma"/>
                <a:cs typeface="Tahoma"/>
              </a:rPr>
              <a:t>0.75:</a:t>
            </a:r>
            <a:r>
              <a:rPr sz="3200" b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as</a:t>
            </a:r>
            <a:r>
              <a:rPr sz="3200" b="1" spc="-1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x</a:t>
            </a:r>
            <a:r>
              <a:rPr sz="3200" b="1" spc="-10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65" dirty="0">
                <a:solidFill>
                  <a:srgbClr val="04182D"/>
                </a:solidFill>
                <a:latin typeface="Tahoma"/>
                <a:cs typeface="Tahoma"/>
              </a:rPr>
              <a:t>increases,</a:t>
            </a:r>
            <a:r>
              <a:rPr sz="3200" b="1" spc="-10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55" dirty="0">
                <a:solidFill>
                  <a:srgbClr val="04182D"/>
                </a:solidFill>
                <a:latin typeface="Tahoma"/>
                <a:cs typeface="Tahoma"/>
              </a:rPr>
              <a:t>y</a:t>
            </a:r>
            <a:r>
              <a:rPr sz="3200" b="1" spc="-10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30" dirty="0">
                <a:solidFill>
                  <a:srgbClr val="04182D"/>
                </a:solidFill>
                <a:latin typeface="Tahoma"/>
                <a:cs typeface="Tahoma"/>
              </a:rPr>
              <a:t>decreases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1245" y="1839571"/>
            <a:ext cx="5448911" cy="5448911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185C315-045F-63CA-4049-77FF10A288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24</a:t>
            </a:fld>
            <a:endParaRPr lang="en-US" altLang="ko-K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689229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Gym</a:t>
            </a:r>
            <a:r>
              <a:rPr spc="-210" dirty="0"/>
              <a:t> </a:t>
            </a:r>
            <a:r>
              <a:rPr spc="-190" dirty="0"/>
              <a:t>costs</a:t>
            </a:r>
            <a:r>
              <a:rPr spc="-165" dirty="0"/>
              <a:t> </a:t>
            </a:r>
            <a:r>
              <a:rPr spc="-254" dirty="0"/>
              <a:t>vs.</a:t>
            </a:r>
            <a:r>
              <a:rPr spc="-165" dirty="0"/>
              <a:t> </a:t>
            </a:r>
            <a:r>
              <a:rPr spc="-250" dirty="0"/>
              <a:t>water</a:t>
            </a:r>
            <a:r>
              <a:rPr spc="-165" dirty="0"/>
              <a:t> </a:t>
            </a:r>
            <a:r>
              <a:rPr spc="-110" dirty="0"/>
              <a:t>costs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50"/>
            <a:ext cx="9291101" cy="635775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B16A3F-E708-8275-8DD9-A5056E01E6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25</a:t>
            </a:fld>
            <a:endParaRPr lang="en-US" altLang="ko-K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90" dirty="0"/>
              <a:t>Adding</a:t>
            </a:r>
            <a:r>
              <a:rPr spc="-150" dirty="0"/>
              <a:t> </a:t>
            </a:r>
            <a:r>
              <a:rPr spc="50" dirty="0"/>
              <a:t>a</a:t>
            </a:r>
            <a:r>
              <a:rPr spc="-150" dirty="0"/>
              <a:t> </a:t>
            </a:r>
            <a:r>
              <a:rPr spc="-210" dirty="0"/>
              <a:t>trendline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7274" y="1302501"/>
            <a:ext cx="9170438" cy="625867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B6D1EA-9B2F-E4F6-9D9E-28CCA9F09A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26</a:t>
            </a:fld>
            <a:endParaRPr lang="en-US" altLang="ko-K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1159256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Life</a:t>
            </a:r>
            <a:r>
              <a:rPr spc="-165" dirty="0"/>
              <a:t> </a:t>
            </a:r>
            <a:r>
              <a:rPr spc="-150" dirty="0"/>
              <a:t>expectancy</a:t>
            </a:r>
            <a:r>
              <a:rPr spc="-165" dirty="0"/>
              <a:t> </a:t>
            </a:r>
            <a:r>
              <a:rPr spc="-254" dirty="0"/>
              <a:t>vs.</a:t>
            </a:r>
            <a:r>
              <a:rPr spc="-165" dirty="0"/>
              <a:t> </a:t>
            </a:r>
            <a:r>
              <a:rPr spc="-160" dirty="0"/>
              <a:t>cost</a:t>
            </a:r>
            <a:r>
              <a:rPr spc="-165" dirty="0"/>
              <a:t> </a:t>
            </a:r>
            <a:r>
              <a:rPr spc="-90" dirty="0"/>
              <a:t>of</a:t>
            </a:r>
            <a:r>
              <a:rPr spc="-165" dirty="0"/>
              <a:t> </a:t>
            </a:r>
            <a:r>
              <a:rPr spc="50" dirty="0"/>
              <a:t>a</a:t>
            </a:r>
            <a:r>
              <a:rPr spc="-165" dirty="0"/>
              <a:t> </a:t>
            </a:r>
            <a:r>
              <a:rPr spc="-235" dirty="0"/>
              <a:t>bottle</a:t>
            </a:r>
            <a:r>
              <a:rPr spc="-165" dirty="0"/>
              <a:t> </a:t>
            </a:r>
            <a:r>
              <a:rPr spc="-90" dirty="0"/>
              <a:t>of</a:t>
            </a:r>
            <a:r>
              <a:rPr spc="-165" dirty="0"/>
              <a:t> </a:t>
            </a:r>
            <a:r>
              <a:rPr spc="-114" dirty="0"/>
              <a:t>water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50"/>
            <a:ext cx="9176467" cy="635775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5484ED-160C-F158-91EE-3B4206006F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27</a:t>
            </a:fld>
            <a:endParaRPr lang="en-US" altLang="ko-K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8589" y="-98674"/>
            <a:ext cx="9774555" cy="2183130"/>
          </a:xfrm>
          <a:prstGeom prst="rect">
            <a:avLst/>
          </a:prstGeom>
        </p:spPr>
        <p:txBody>
          <a:bodyPr vert="horz" wrap="square" lIns="0" tIns="386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45"/>
              </a:spcBef>
            </a:pPr>
            <a:r>
              <a:rPr spc="-185" dirty="0"/>
              <a:t>Correlation</a:t>
            </a:r>
            <a:r>
              <a:rPr spc="-160" dirty="0"/>
              <a:t> </a:t>
            </a:r>
            <a:r>
              <a:rPr spc="-200" dirty="0"/>
              <a:t>does</a:t>
            </a:r>
            <a:r>
              <a:rPr spc="-155" dirty="0"/>
              <a:t> </a:t>
            </a:r>
            <a:r>
              <a:rPr spc="-254" dirty="0"/>
              <a:t>not</a:t>
            </a:r>
            <a:r>
              <a:rPr spc="-155" dirty="0"/>
              <a:t> </a:t>
            </a:r>
            <a:r>
              <a:rPr spc="-175" dirty="0"/>
              <a:t>equal</a:t>
            </a:r>
            <a:r>
              <a:rPr spc="-155" dirty="0"/>
              <a:t> </a:t>
            </a:r>
            <a:r>
              <a:rPr spc="-125" dirty="0"/>
              <a:t>causation</a:t>
            </a:r>
          </a:p>
          <a:p>
            <a:pPr marL="381000" marR="2647950">
              <a:lnSpc>
                <a:spcPct val="126400"/>
              </a:lnSpc>
              <a:spcBef>
                <a:spcPts val="900"/>
              </a:spcBef>
            </a:pPr>
            <a:r>
              <a:rPr sz="2550" b="0" spc="50" dirty="0">
                <a:latin typeface="Tahoma"/>
                <a:cs typeface="Tahoma"/>
              </a:rPr>
              <a:t>Will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00" dirty="0">
                <a:latin typeface="Tahoma"/>
                <a:cs typeface="Tahoma"/>
              </a:rPr>
              <a:t>increasing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the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25" dirty="0">
                <a:latin typeface="Tahoma"/>
                <a:cs typeface="Tahoma"/>
              </a:rPr>
              <a:t>cost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of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05" dirty="0">
                <a:latin typeface="Tahoma"/>
                <a:cs typeface="Tahoma"/>
              </a:rPr>
              <a:t>water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60" dirty="0">
                <a:latin typeface="Tahoma"/>
                <a:cs typeface="Tahoma"/>
              </a:rPr>
              <a:t>result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50" dirty="0">
                <a:latin typeface="Tahoma"/>
                <a:cs typeface="Tahoma"/>
              </a:rPr>
              <a:t>in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an increase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50" dirty="0">
                <a:latin typeface="Tahoma"/>
                <a:cs typeface="Tahoma"/>
              </a:rPr>
              <a:t>in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70" dirty="0">
                <a:latin typeface="Tahoma"/>
                <a:cs typeface="Tahoma"/>
              </a:rPr>
              <a:t>life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30" dirty="0">
                <a:latin typeface="Tahoma"/>
                <a:cs typeface="Tahoma"/>
              </a:rPr>
              <a:t>expectancy?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7753" y="2313154"/>
            <a:ext cx="5690769" cy="38074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7669" y="1166812"/>
            <a:ext cx="3193381" cy="48105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2982" y="6489114"/>
            <a:ext cx="102352" cy="1023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963" y="6312651"/>
            <a:ext cx="13945235" cy="15570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197850">
              <a:lnSpc>
                <a:spcPct val="100000"/>
              </a:lnSpc>
              <a:spcBef>
                <a:spcPts val="125"/>
              </a:spcBef>
            </a:pP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Correlation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does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equal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causation</a:t>
            </a: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55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209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Image</a:t>
            </a:r>
            <a:r>
              <a:rPr sz="2250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credit:</a:t>
            </a:r>
            <a:r>
              <a:rPr sz="2250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  <a:hlinkClick r:id="rId5"/>
              </a:rPr>
              <a:t>https://unsplash.com/@micheile;</a:t>
            </a:r>
            <a:r>
              <a:rPr sz="22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0" dirty="0">
                <a:solidFill>
                  <a:srgbClr val="04182D"/>
                </a:solidFill>
                <a:latin typeface="Tahoma"/>
                <a:cs typeface="Tahoma"/>
                <a:hlinkClick r:id="rId6"/>
              </a:rPr>
              <a:t>https://unsplash.com/@jon_chng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3185688-A589-967F-3181-CACEB890ED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28</a:t>
            </a:fld>
            <a:endParaRPr lang="en-US" altLang="ko-K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Confounding</a:t>
            </a:r>
            <a:r>
              <a:rPr spc="-75" dirty="0"/>
              <a:t> </a:t>
            </a:r>
            <a:r>
              <a:rPr spc="-160" dirty="0"/>
              <a:t>variables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2323389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3469731"/>
            <a:ext cx="122822" cy="122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759" y="4626308"/>
            <a:ext cx="102352" cy="1023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991" y="5598652"/>
            <a:ext cx="122822" cy="1228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7056" y="1076324"/>
            <a:ext cx="6713220" cy="5757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65605">
              <a:lnSpc>
                <a:spcPct val="126400"/>
              </a:lnSpc>
              <a:spcBef>
                <a:spcPts val="95"/>
              </a:spcBef>
            </a:pP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What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else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might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be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affecting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life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expectancy?</a:t>
            </a:r>
            <a:endParaRPr sz="2550">
              <a:latin typeface="Tahoma"/>
              <a:cs typeface="Tahoma"/>
            </a:endParaRPr>
          </a:p>
          <a:p>
            <a:pPr marL="381000" marR="74295">
              <a:lnSpc>
                <a:spcPct val="126400"/>
              </a:lnSpc>
            </a:pPr>
            <a:r>
              <a:rPr sz="2550" spc="254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bottle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water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costs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more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countries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with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strong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economies</a:t>
            </a:r>
            <a:endParaRPr sz="2550">
              <a:latin typeface="Tahoma"/>
              <a:cs typeface="Tahoma"/>
            </a:endParaRPr>
          </a:p>
          <a:p>
            <a:pPr marL="381000" marR="5080">
              <a:lnSpc>
                <a:spcPct val="126400"/>
              </a:lnSpc>
              <a:spcBef>
                <a:spcPts val="1290"/>
              </a:spcBef>
            </a:pP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These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countries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generally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offer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04182D"/>
                </a:solidFill>
                <a:latin typeface="Tahoma"/>
                <a:cs typeface="Tahoma"/>
              </a:rPr>
              <a:t>access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to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high-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quality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healthcare</a:t>
            </a:r>
            <a:endParaRPr sz="255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995"/>
              </a:spcBef>
            </a:pP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strength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85" dirty="0">
                <a:solidFill>
                  <a:srgbClr val="04182D"/>
                </a:solidFill>
                <a:latin typeface="Tahoma"/>
                <a:cs typeface="Tahoma"/>
              </a:rPr>
              <a:t>economy</a:t>
            </a:r>
            <a:r>
              <a:rPr sz="2650" i="1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could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be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endParaRPr sz="255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790"/>
              </a:spcBef>
            </a:pPr>
            <a:r>
              <a:rPr sz="2550" b="1" spc="-70" dirty="0">
                <a:solidFill>
                  <a:srgbClr val="04182D"/>
                </a:solidFill>
                <a:latin typeface="Tahoma"/>
                <a:cs typeface="Tahoma"/>
              </a:rPr>
              <a:t>confounding</a:t>
            </a:r>
            <a:r>
              <a:rPr sz="2550" b="1" spc="-8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variable</a:t>
            </a:r>
            <a:endParaRPr sz="2550">
              <a:latin typeface="Tahoma"/>
              <a:cs typeface="Tahoma"/>
            </a:endParaRPr>
          </a:p>
          <a:p>
            <a:pPr marL="381000" marR="122555" algn="just">
              <a:lnSpc>
                <a:spcPct val="126400"/>
              </a:lnSpc>
            </a:pPr>
            <a:r>
              <a:rPr sz="2550" spc="254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confounding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variable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measured,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but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95" dirty="0">
                <a:solidFill>
                  <a:srgbClr val="04182D"/>
                </a:solidFill>
                <a:latin typeface="Tahoma"/>
                <a:cs typeface="Tahoma"/>
              </a:rPr>
              <a:t>may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04182D"/>
                </a:solidFill>
                <a:latin typeface="Tahoma"/>
                <a:cs typeface="Tahoma"/>
              </a:rPr>
              <a:t>affect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relationship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between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our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variables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23436" y="1166812"/>
            <a:ext cx="3561847" cy="5342772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C3EAE68-8809-F85A-3AC6-B2006EA247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29</a:t>
            </a:fld>
            <a:endParaRPr lang="en-US" altLang="ko-K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The</a:t>
            </a:r>
            <a:r>
              <a:rPr spc="-160" dirty="0"/>
              <a:t> </a:t>
            </a:r>
            <a:r>
              <a:rPr spc="-240" dirty="0"/>
              <a:t>history</a:t>
            </a:r>
            <a:r>
              <a:rPr spc="-155" dirty="0"/>
              <a:t> </a:t>
            </a:r>
            <a:r>
              <a:rPr spc="-90" dirty="0"/>
              <a:t>of</a:t>
            </a:r>
            <a:r>
              <a:rPr spc="-155" dirty="0"/>
              <a:t> </a:t>
            </a:r>
            <a:r>
              <a:rPr spc="-235" dirty="0"/>
              <a:t>hypothesis</a:t>
            </a:r>
            <a:r>
              <a:rPr spc="-155" dirty="0"/>
              <a:t> </a:t>
            </a:r>
            <a:r>
              <a:rPr spc="-185" dirty="0"/>
              <a:t>testing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4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824912"/>
            <a:ext cx="102352" cy="102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3305966"/>
            <a:ext cx="122822" cy="1228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7056" y="1174581"/>
            <a:ext cx="6719570" cy="2383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testing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dates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04182D"/>
                </a:solidFill>
                <a:latin typeface="Tahoma"/>
                <a:cs typeface="Tahoma"/>
              </a:rPr>
              <a:t>back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1700s!</a:t>
            </a: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390"/>
              </a:spcBef>
            </a:pP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Human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sex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ratio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10"/>
              </a:spcBef>
            </a:pP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More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male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births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than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female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births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436" y="1166810"/>
            <a:ext cx="3561848" cy="53427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5663" y="7499932"/>
            <a:ext cx="702818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179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Image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credit: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  <a:hlinkClick r:id="rId6"/>
              </a:rPr>
              <a:t>https://unsplash.com/@kellysikkema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1C6121E-106A-A343-5C86-BA402CBB33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5998" y="1727259"/>
            <a:ext cx="5626100" cy="319468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 marR="5080" indent="-635" algn="ctr">
              <a:lnSpc>
                <a:spcPts val="6770"/>
              </a:lnSpc>
              <a:spcBef>
                <a:spcPts val="1130"/>
              </a:spcBef>
            </a:pPr>
            <a:r>
              <a:rPr sz="6450" spc="-525" dirty="0"/>
              <a:t>Interpreting </a:t>
            </a:r>
            <a:r>
              <a:rPr sz="6450" spc="-375" dirty="0"/>
              <a:t>hypothesis</a:t>
            </a:r>
            <a:r>
              <a:rPr sz="6450" spc="-325" dirty="0"/>
              <a:t> </a:t>
            </a:r>
            <a:r>
              <a:rPr sz="6450" spc="-405" dirty="0"/>
              <a:t>test </a:t>
            </a:r>
            <a:r>
              <a:rPr sz="6450" spc="-425" dirty="0"/>
              <a:t>results</a:t>
            </a:r>
            <a:endParaRPr sz="6450"/>
          </a:p>
          <a:p>
            <a:pPr marR="53975" algn="ctr">
              <a:lnSpc>
                <a:spcPct val="100000"/>
              </a:lnSpc>
              <a:spcBef>
                <a:spcPts val="910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10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BDF5C46-A557-50F9-99BD-E18E9779DB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30</a:t>
            </a:fld>
            <a:endParaRPr lang="en-US" altLang="ko-K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Life</a:t>
            </a:r>
            <a:r>
              <a:rPr spc="-165" dirty="0"/>
              <a:t> </a:t>
            </a:r>
            <a:r>
              <a:rPr spc="-150" dirty="0"/>
              <a:t>expectancy</a:t>
            </a:r>
            <a:r>
              <a:rPr spc="-180" dirty="0"/>
              <a:t> </a:t>
            </a:r>
            <a:r>
              <a:rPr spc="-265" dirty="0"/>
              <a:t>in</a:t>
            </a:r>
            <a:r>
              <a:rPr spc="-165" dirty="0"/>
              <a:t> </a:t>
            </a:r>
            <a:r>
              <a:rPr spc="-55" dirty="0"/>
              <a:t>Chicago</a:t>
            </a:r>
            <a:r>
              <a:rPr spc="-165" dirty="0"/>
              <a:t> </a:t>
            </a:r>
            <a:r>
              <a:rPr spc="-254" dirty="0"/>
              <a:t>vs.</a:t>
            </a:r>
            <a:r>
              <a:rPr spc="-165" dirty="0"/>
              <a:t> </a:t>
            </a:r>
            <a:r>
              <a:rPr spc="-160" dirty="0"/>
              <a:t>Bangkok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22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1832076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3479943"/>
            <a:ext cx="102352" cy="102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3960996"/>
            <a:ext cx="122822" cy="1228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7056" y="1076300"/>
            <a:ext cx="6706234" cy="362839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50" b="1" spc="-55" dirty="0">
                <a:solidFill>
                  <a:srgbClr val="04182D"/>
                </a:solidFill>
                <a:latin typeface="Tahoma"/>
                <a:cs typeface="Tahoma"/>
              </a:rPr>
              <a:t>Null</a:t>
            </a:r>
            <a:r>
              <a:rPr sz="2550" b="1" spc="-1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:</a:t>
            </a:r>
            <a:endParaRPr sz="2550">
              <a:latin typeface="Tahoma"/>
              <a:cs typeface="Tahoma"/>
            </a:endParaRPr>
          </a:p>
          <a:p>
            <a:pPr marL="381000" marR="5080">
              <a:lnSpc>
                <a:spcPct val="126400"/>
              </a:lnSpc>
            </a:pP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There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no</a:t>
            </a:r>
            <a:r>
              <a:rPr sz="2550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difference</a:t>
            </a:r>
            <a:r>
              <a:rPr sz="2550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life</a:t>
            </a:r>
            <a:r>
              <a:rPr sz="2550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expectancy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between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04182D"/>
                </a:solidFill>
                <a:latin typeface="Tahoma"/>
                <a:cs typeface="Tahoma"/>
              </a:rPr>
              <a:t>Chicago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residents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and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Bangkok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residents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550" b="1" spc="-55" dirty="0">
                <a:solidFill>
                  <a:srgbClr val="04182D"/>
                </a:solidFill>
                <a:latin typeface="Tahoma"/>
                <a:cs typeface="Tahoma"/>
              </a:rPr>
              <a:t>Alternative</a:t>
            </a:r>
            <a:r>
              <a:rPr sz="2550" b="1" spc="-10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:</a:t>
            </a:r>
            <a:endParaRPr sz="2550">
              <a:latin typeface="Tahoma"/>
              <a:cs typeface="Tahoma"/>
            </a:endParaRPr>
          </a:p>
          <a:p>
            <a:pPr marL="381000" marR="781685">
              <a:lnSpc>
                <a:spcPct val="126400"/>
              </a:lnSpc>
            </a:pPr>
            <a:r>
              <a:rPr sz="2550" spc="180" dirty="0">
                <a:solidFill>
                  <a:srgbClr val="04182D"/>
                </a:solidFill>
                <a:latin typeface="Tahoma"/>
                <a:cs typeface="Tahoma"/>
              </a:rPr>
              <a:t>Chicago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residents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have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longer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life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expectancy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than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Bangkok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residents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9812" y="1174558"/>
            <a:ext cx="1334770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Chicago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7669" y="1658077"/>
            <a:ext cx="3193381" cy="255879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929812" y="4552173"/>
            <a:ext cx="1377950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b="1" spc="-75" dirty="0">
                <a:solidFill>
                  <a:srgbClr val="04182D"/>
                </a:solidFill>
                <a:latin typeface="Tahoma"/>
                <a:cs typeface="Tahoma"/>
              </a:rPr>
              <a:t>Bangkok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7669" y="5035692"/>
            <a:ext cx="3193381" cy="2149391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A595EDE-21C1-A1BD-9902-266162F0E3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31</a:t>
            </a:fld>
            <a:endParaRPr lang="en-US" altLang="ko-K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0" dirty="0"/>
              <a:t>Sampling</a:t>
            </a:r>
            <a:r>
              <a:rPr spc="-90" dirty="0"/>
              <a:t> </a:t>
            </a:r>
            <a:r>
              <a:rPr spc="-270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10369"/>
            <a:ext cx="9027443" cy="635201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C00AE-7624-C132-6BB7-0958B8CD51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32</a:t>
            </a:fld>
            <a:endParaRPr lang="en-US" altLang="ko-K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61"/>
            <a:ext cx="467550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35" dirty="0"/>
              <a:t>Different</a:t>
            </a:r>
            <a:r>
              <a:rPr spc="-80" dirty="0"/>
              <a:t> </a:t>
            </a:r>
            <a:r>
              <a:rPr spc="-180" dirty="0"/>
              <a:t>samples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10369"/>
            <a:ext cx="9027443" cy="635201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7C8B41-D99F-92CE-E5DD-8D6A182608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33</a:t>
            </a:fld>
            <a:endParaRPr lang="en-US" altLang="ko-K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0" dirty="0"/>
              <a:t>Sampling</a:t>
            </a:r>
            <a:r>
              <a:rPr spc="-155" dirty="0"/>
              <a:t> </a:t>
            </a:r>
            <a:r>
              <a:rPr spc="-260" dirty="0"/>
              <a:t>distribution</a:t>
            </a:r>
            <a:r>
              <a:rPr spc="-155" dirty="0"/>
              <a:t> </a:t>
            </a:r>
            <a:r>
              <a:rPr spc="-90" dirty="0"/>
              <a:t>of</a:t>
            </a:r>
            <a:r>
              <a:rPr spc="-150" dirty="0"/>
              <a:t> </a:t>
            </a:r>
            <a:r>
              <a:rPr spc="-190" dirty="0"/>
              <a:t>mean</a:t>
            </a:r>
            <a:r>
              <a:rPr spc="-155" dirty="0"/>
              <a:t> </a:t>
            </a:r>
            <a:r>
              <a:rPr spc="-215" dirty="0"/>
              <a:t>life</a:t>
            </a:r>
            <a:r>
              <a:rPr spc="-150" dirty="0"/>
              <a:t> </a:t>
            </a:r>
            <a:r>
              <a:rPr spc="-80" dirty="0"/>
              <a:t>expectancy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26"/>
            <a:ext cx="9027443" cy="635775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F25B16-CA55-2976-C65F-82039761F4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34</a:t>
            </a:fld>
            <a:endParaRPr lang="en-US" altLang="ko-K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1990089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05" dirty="0"/>
              <a:t>p-</a:t>
            </a:r>
            <a:r>
              <a:rPr spc="-180" dirty="0"/>
              <a:t>value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1832100"/>
            <a:ext cx="122822" cy="1228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7056" y="1003555"/>
            <a:ext cx="11290300" cy="108077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3100" i="1" spc="-50" dirty="0">
                <a:solidFill>
                  <a:srgbClr val="04182D"/>
                </a:solidFill>
                <a:latin typeface="Arial"/>
                <a:cs typeface="Arial"/>
              </a:rPr>
              <a:t>p</a:t>
            </a:r>
            <a:endParaRPr sz="3100">
              <a:latin typeface="Arial"/>
              <a:cs typeface="Arial"/>
            </a:endParaRPr>
          </a:p>
          <a:p>
            <a:pPr marL="381000">
              <a:lnSpc>
                <a:spcPct val="100000"/>
              </a:lnSpc>
              <a:spcBef>
                <a:spcPts val="700"/>
              </a:spcBef>
            </a:pP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achieving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this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result,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assuming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null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true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2394" y="2425412"/>
            <a:ext cx="7508018" cy="517790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C3090B8-EF9D-11C5-E788-DE45A8474F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35</a:t>
            </a:fld>
            <a:endParaRPr lang="en-US" altLang="ko-K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1990089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05" dirty="0"/>
              <a:t>p-</a:t>
            </a:r>
            <a:r>
              <a:rPr spc="-180" dirty="0"/>
              <a:t>value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50"/>
            <a:ext cx="9027443" cy="635775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443DAB-BEBF-0615-E080-C86BD7C870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36</a:t>
            </a:fld>
            <a:endParaRPr lang="en-US" altLang="ko-K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35400"/>
            <a:ext cx="5580380" cy="857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80" dirty="0"/>
              <a:t>Significance</a:t>
            </a:r>
            <a:r>
              <a:rPr spc="-90" dirty="0"/>
              <a:t> </a:t>
            </a:r>
            <a:r>
              <a:rPr spc="-245" dirty="0"/>
              <a:t>level</a:t>
            </a:r>
            <a:r>
              <a:rPr spc="-90" dirty="0"/>
              <a:t> </a:t>
            </a:r>
            <a:r>
              <a:rPr spc="-320" dirty="0"/>
              <a:t>(</a:t>
            </a:r>
            <a:r>
              <a:rPr sz="5450" b="0" i="1" spc="-320" dirty="0">
                <a:latin typeface="Arial"/>
                <a:cs typeface="Arial"/>
              </a:rPr>
              <a:t>α</a:t>
            </a:r>
            <a:r>
              <a:rPr spc="-320" dirty="0"/>
              <a:t>)</a:t>
            </a:r>
            <a:endParaRPr sz="54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535279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2016333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2681621"/>
            <a:ext cx="102352" cy="102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759" y="3336673"/>
            <a:ext cx="102352" cy="1023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1" y="3817728"/>
            <a:ext cx="122822" cy="1228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4483015"/>
            <a:ext cx="102352" cy="1023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991" y="4964070"/>
            <a:ext cx="122822" cy="12282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47056" y="1260558"/>
            <a:ext cx="13092430" cy="575945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reduce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risk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drawing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false</a:t>
            </a:r>
            <a:r>
              <a:rPr sz="2550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conclusion: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10"/>
              </a:spcBef>
            </a:pP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Set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threshold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for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rejecting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null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Known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04182D"/>
                </a:solidFill>
                <a:latin typeface="Tahoma"/>
                <a:cs typeface="Tahoma"/>
              </a:rPr>
              <a:t>as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100" i="1" spc="225" dirty="0">
                <a:solidFill>
                  <a:srgbClr val="04182D"/>
                </a:solidFill>
                <a:latin typeface="Arial"/>
                <a:cs typeface="Arial"/>
              </a:rPr>
              <a:t>α</a:t>
            </a:r>
            <a:r>
              <a:rPr sz="3100" i="1" spc="-9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or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85" dirty="0">
                <a:solidFill>
                  <a:srgbClr val="04182D"/>
                </a:solidFill>
                <a:latin typeface="Tahoma"/>
                <a:cs typeface="Tahoma"/>
              </a:rPr>
              <a:t>significance</a:t>
            </a:r>
            <a:r>
              <a:rPr sz="2650" i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-10" dirty="0">
                <a:solidFill>
                  <a:srgbClr val="04182D"/>
                </a:solidFill>
                <a:latin typeface="Tahoma"/>
                <a:cs typeface="Tahoma"/>
              </a:rPr>
              <a:t>level</a:t>
            </a:r>
            <a:endParaRPr sz="2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2550" spc="145" dirty="0">
                <a:solidFill>
                  <a:srgbClr val="04182D"/>
                </a:solidFill>
                <a:latin typeface="Tahoma"/>
                <a:cs typeface="Tahoma"/>
              </a:rPr>
              <a:t>Decided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before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collection</a:t>
            </a:r>
            <a:r>
              <a:rPr sz="2550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minimize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bias: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60"/>
              </a:spcBef>
            </a:pP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Otherwise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they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could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choose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different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100" i="1" spc="225" dirty="0">
                <a:solidFill>
                  <a:srgbClr val="04182D"/>
                </a:solidFill>
                <a:latin typeface="Arial"/>
                <a:cs typeface="Arial"/>
              </a:rPr>
              <a:t>α</a:t>
            </a:r>
            <a:r>
              <a:rPr sz="3100" i="1" spc="-9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serve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their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interests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sz="2550" spc="254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04182D"/>
                </a:solidFill>
                <a:latin typeface="Tahoma"/>
                <a:cs typeface="Tahoma"/>
              </a:rPr>
              <a:t>typical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threshold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0.05</a:t>
            </a:r>
            <a:endParaRPr sz="2550">
              <a:latin typeface="Tahoma"/>
              <a:cs typeface="Tahoma"/>
            </a:endParaRPr>
          </a:p>
          <a:p>
            <a:pPr marL="381000" marR="5080">
              <a:lnSpc>
                <a:spcPct val="126400"/>
              </a:lnSpc>
            </a:pPr>
            <a:r>
              <a:rPr sz="2550" spc="-75" dirty="0">
                <a:solidFill>
                  <a:srgbClr val="04182D"/>
                </a:solidFill>
                <a:latin typeface="Tahoma"/>
                <a:cs typeface="Tahoma"/>
              </a:rPr>
              <a:t>5%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70" dirty="0">
                <a:solidFill>
                  <a:srgbClr val="04182D"/>
                </a:solidFill>
                <a:latin typeface="Tahoma"/>
                <a:cs typeface="Tahoma"/>
              </a:rPr>
              <a:t>chance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wrongly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concluding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that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04182D"/>
                </a:solidFill>
                <a:latin typeface="Tahoma"/>
                <a:cs typeface="Tahoma"/>
              </a:rPr>
              <a:t>Chicago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residents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live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longer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than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Bangkok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residents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If</a:t>
            </a:r>
            <a:r>
              <a:rPr sz="2550" spc="-8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100" i="1" dirty="0">
                <a:solidFill>
                  <a:srgbClr val="04182D"/>
                </a:solidFill>
                <a:latin typeface="Arial"/>
                <a:cs typeface="Arial"/>
              </a:rPr>
              <a:t>p</a:t>
            </a:r>
            <a:r>
              <a:rPr sz="3100" i="1" spc="-4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sz="3100" spc="710" dirty="0">
                <a:solidFill>
                  <a:srgbClr val="04182D"/>
                </a:solidFill>
                <a:latin typeface="Book Antiqua"/>
                <a:cs typeface="Book Antiqua"/>
              </a:rPr>
              <a:t>≤</a:t>
            </a:r>
            <a:r>
              <a:rPr sz="3100" spc="45" dirty="0">
                <a:solidFill>
                  <a:srgbClr val="04182D"/>
                </a:solidFill>
                <a:latin typeface="Book Antiqua"/>
                <a:cs typeface="Book Antiqua"/>
              </a:rPr>
              <a:t> </a:t>
            </a:r>
            <a:r>
              <a:rPr sz="3100" i="1" spc="50" dirty="0">
                <a:solidFill>
                  <a:srgbClr val="04182D"/>
                </a:solidFill>
                <a:latin typeface="Arial"/>
                <a:cs typeface="Arial"/>
              </a:rPr>
              <a:t>α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,</a:t>
            </a:r>
            <a:r>
              <a:rPr sz="2550" spc="-8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reject</a:t>
            </a:r>
            <a:r>
              <a:rPr sz="2550" spc="-8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8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null</a:t>
            </a:r>
            <a:r>
              <a:rPr sz="2550" spc="-8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These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results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said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be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70" dirty="0">
                <a:solidFill>
                  <a:srgbClr val="04182D"/>
                </a:solidFill>
                <a:latin typeface="Tahoma"/>
                <a:cs typeface="Tahoma"/>
              </a:rPr>
              <a:t>statistically</a:t>
            </a:r>
            <a:r>
              <a:rPr sz="2650" i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i="1" spc="60" dirty="0">
                <a:solidFill>
                  <a:srgbClr val="04182D"/>
                </a:solidFill>
                <a:latin typeface="Tahoma"/>
                <a:cs typeface="Tahoma"/>
              </a:rPr>
              <a:t>significant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6120647"/>
            <a:ext cx="102352" cy="10235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1759" y="6775699"/>
            <a:ext cx="102352" cy="102351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6BEB8F9-0121-E264-33C4-DFBD7DB901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37</a:t>
            </a:fld>
            <a:endParaRPr lang="en-US" altLang="ko-K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3637279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85" dirty="0"/>
              <a:t>Type</a:t>
            </a:r>
            <a:r>
              <a:rPr spc="-165" dirty="0"/>
              <a:t> </a:t>
            </a:r>
            <a:r>
              <a:rPr spc="-850" dirty="0"/>
              <a:t>I/II</a:t>
            </a:r>
            <a:r>
              <a:rPr spc="-160" dirty="0"/>
              <a:t> </a:t>
            </a:r>
            <a:r>
              <a:rPr spc="-195" dirty="0"/>
              <a:t>error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223" y="1166812"/>
            <a:ext cx="13101052" cy="268162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7F420F-D893-CCC1-1D19-9724AA9D62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38</a:t>
            </a:fld>
            <a:endParaRPr lang="en-US" altLang="ko-K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3637279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85" dirty="0"/>
              <a:t>Type</a:t>
            </a:r>
            <a:r>
              <a:rPr spc="-165" dirty="0"/>
              <a:t> </a:t>
            </a:r>
            <a:r>
              <a:rPr spc="-850" dirty="0"/>
              <a:t>I/II</a:t>
            </a:r>
            <a:r>
              <a:rPr spc="-160" dirty="0"/>
              <a:t> </a:t>
            </a:r>
            <a:r>
              <a:rPr spc="-195" dirty="0"/>
              <a:t>error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223" y="1166812"/>
            <a:ext cx="13101052" cy="268162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44350E-E7F3-D1FC-CA49-1D6F36BF62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39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2006098"/>
            <a:ext cx="102352" cy="1023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8589" y="-98674"/>
            <a:ext cx="6258560" cy="2348865"/>
          </a:xfrm>
          <a:prstGeom prst="rect">
            <a:avLst/>
          </a:prstGeom>
        </p:spPr>
        <p:txBody>
          <a:bodyPr vert="horz" wrap="square" lIns="0" tIns="386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45"/>
              </a:spcBef>
            </a:pPr>
            <a:r>
              <a:rPr spc="-220" dirty="0"/>
              <a:t>Assume</a:t>
            </a:r>
            <a:r>
              <a:rPr spc="-120" dirty="0"/>
              <a:t> </a:t>
            </a:r>
            <a:r>
              <a:rPr spc="-295" dirty="0"/>
              <a:t>nothing!</a:t>
            </a:r>
          </a:p>
          <a:p>
            <a:pPr marL="381000" marR="5080">
              <a:lnSpc>
                <a:spcPts val="5160"/>
              </a:lnSpc>
            </a:pPr>
            <a:r>
              <a:rPr sz="2550" b="0" spc="75" dirty="0">
                <a:latin typeface="Tahoma"/>
                <a:cs typeface="Tahoma"/>
              </a:rPr>
              <a:t>Start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80" dirty="0">
                <a:latin typeface="Tahoma"/>
                <a:cs typeface="Tahoma"/>
              </a:rPr>
              <a:t>by</a:t>
            </a:r>
            <a:r>
              <a:rPr sz="2550" b="0" spc="-45" dirty="0">
                <a:latin typeface="Tahoma"/>
                <a:cs typeface="Tahoma"/>
              </a:rPr>
              <a:t> </a:t>
            </a:r>
            <a:r>
              <a:rPr sz="2550" b="0" spc="100" dirty="0">
                <a:latin typeface="Tahoma"/>
                <a:cs typeface="Tahoma"/>
              </a:rPr>
              <a:t>assuming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90" dirty="0">
                <a:latin typeface="Tahoma"/>
                <a:cs typeface="Tahoma"/>
              </a:rPr>
              <a:t>no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05" dirty="0">
                <a:latin typeface="Tahoma"/>
                <a:cs typeface="Tahoma"/>
              </a:rPr>
              <a:t>difference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55" dirty="0">
                <a:latin typeface="Tahoma"/>
                <a:cs typeface="Tahoma"/>
              </a:rPr>
              <a:t>exists </a:t>
            </a:r>
            <a:r>
              <a:rPr sz="2550" b="0" dirty="0">
                <a:latin typeface="Tahoma"/>
                <a:cs typeface="Tahoma"/>
              </a:rPr>
              <a:t>This</a:t>
            </a:r>
            <a:r>
              <a:rPr sz="2550" b="0" spc="-20" dirty="0">
                <a:latin typeface="Tahoma"/>
                <a:cs typeface="Tahoma"/>
              </a:rPr>
              <a:t> </a:t>
            </a:r>
            <a:r>
              <a:rPr sz="2550" b="0" spc="55" dirty="0">
                <a:latin typeface="Tahoma"/>
                <a:cs typeface="Tahoma"/>
              </a:rPr>
              <a:t>is</a:t>
            </a:r>
            <a:r>
              <a:rPr sz="2550" b="0" spc="-20" dirty="0">
                <a:latin typeface="Tahoma"/>
                <a:cs typeface="Tahoma"/>
              </a:rPr>
              <a:t> </a:t>
            </a:r>
            <a:r>
              <a:rPr sz="2550" b="0" spc="145" dirty="0">
                <a:latin typeface="Tahoma"/>
                <a:cs typeface="Tahoma"/>
              </a:rPr>
              <a:t>called</a:t>
            </a:r>
            <a:r>
              <a:rPr sz="2550" b="0" spc="-20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the</a:t>
            </a:r>
            <a:r>
              <a:rPr sz="2550" b="0" spc="-15" dirty="0">
                <a:latin typeface="Tahoma"/>
                <a:cs typeface="Tahoma"/>
              </a:rPr>
              <a:t> </a:t>
            </a:r>
            <a:r>
              <a:rPr sz="2650" i="1" spc="-165" dirty="0">
                <a:latin typeface="Tahoma"/>
                <a:cs typeface="Tahoma"/>
              </a:rPr>
              <a:t>null</a:t>
            </a:r>
            <a:r>
              <a:rPr sz="2650" i="1" spc="5" dirty="0">
                <a:latin typeface="Tahoma"/>
                <a:cs typeface="Tahoma"/>
              </a:rPr>
              <a:t> </a:t>
            </a:r>
            <a:r>
              <a:rPr sz="2650" i="1" spc="-25" dirty="0">
                <a:latin typeface="Tahoma"/>
                <a:cs typeface="Tahoma"/>
              </a:rPr>
              <a:t>hypothesis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4298782"/>
            <a:ext cx="102352" cy="102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4779836"/>
            <a:ext cx="122822" cy="1228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759" y="5936413"/>
            <a:ext cx="102352" cy="1023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991" y="6417467"/>
            <a:ext cx="122822" cy="12282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9991" y="7072520"/>
            <a:ext cx="122822" cy="12282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8589" y="3303503"/>
            <a:ext cx="13955394" cy="402145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b="1" dirty="0">
                <a:solidFill>
                  <a:srgbClr val="04182D"/>
                </a:solidFill>
                <a:latin typeface="Tahoma"/>
                <a:cs typeface="Tahoma"/>
              </a:rPr>
              <a:t>Male</a:t>
            </a:r>
            <a:r>
              <a:rPr sz="2550" b="1" spc="-7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95" dirty="0">
                <a:solidFill>
                  <a:srgbClr val="04182D"/>
                </a:solidFill>
                <a:latin typeface="Tahoma"/>
                <a:cs typeface="Tahoma"/>
              </a:rPr>
              <a:t>versus</a:t>
            </a:r>
            <a:r>
              <a:rPr sz="2550" b="1" spc="-7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45" dirty="0">
                <a:solidFill>
                  <a:srgbClr val="04182D"/>
                </a:solidFill>
                <a:latin typeface="Tahoma"/>
                <a:cs typeface="Tahoma"/>
              </a:rPr>
              <a:t>female</a:t>
            </a:r>
            <a:r>
              <a:rPr sz="2550" b="1" spc="-7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70" dirty="0">
                <a:solidFill>
                  <a:srgbClr val="04182D"/>
                </a:solidFill>
                <a:latin typeface="Tahoma"/>
                <a:cs typeface="Tahoma"/>
              </a:rPr>
              <a:t>birth</a:t>
            </a:r>
            <a:r>
              <a:rPr sz="2550" b="1" spc="-7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ratio</a:t>
            </a: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</a:pPr>
            <a:r>
              <a:rPr sz="2550" b="1" spc="-55" dirty="0">
                <a:solidFill>
                  <a:srgbClr val="04182D"/>
                </a:solidFill>
                <a:latin typeface="Tahoma"/>
                <a:cs typeface="Tahoma"/>
              </a:rPr>
              <a:t>Null</a:t>
            </a:r>
            <a:r>
              <a:rPr sz="2550" b="1" spc="-1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:</a:t>
            </a:r>
            <a:endParaRPr sz="2550">
              <a:latin typeface="Tahoma"/>
              <a:cs typeface="Tahoma"/>
            </a:endParaRPr>
          </a:p>
          <a:p>
            <a:pPr marL="749300" marR="5080">
              <a:lnSpc>
                <a:spcPct val="126400"/>
              </a:lnSpc>
            </a:pP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No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difference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gender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birth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ratio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between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women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who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do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and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do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take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vitamin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365" dirty="0">
                <a:solidFill>
                  <a:srgbClr val="04182D"/>
                </a:solidFill>
                <a:latin typeface="Tahoma"/>
                <a:cs typeface="Tahoma"/>
              </a:rPr>
              <a:t>C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consumption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100"/>
              </a:spcBef>
            </a:pPr>
            <a:r>
              <a:rPr sz="2550" b="1" spc="-55" dirty="0">
                <a:solidFill>
                  <a:srgbClr val="04182D"/>
                </a:solidFill>
                <a:latin typeface="Tahoma"/>
                <a:cs typeface="Tahoma"/>
              </a:rPr>
              <a:t>Alternative</a:t>
            </a:r>
            <a:r>
              <a:rPr sz="2550" b="1" spc="-10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:</a:t>
            </a:r>
            <a:endParaRPr sz="2550">
              <a:latin typeface="Tahoma"/>
              <a:cs typeface="Tahoma"/>
            </a:endParaRPr>
          </a:p>
          <a:p>
            <a:pPr marL="749300">
              <a:lnSpc>
                <a:spcPct val="100000"/>
              </a:lnSpc>
              <a:spcBef>
                <a:spcPts val="810"/>
              </a:spcBef>
            </a:pPr>
            <a:r>
              <a:rPr sz="2550" spc="254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40" dirty="0">
                <a:solidFill>
                  <a:srgbClr val="04182D"/>
                </a:solidFill>
                <a:latin typeface="Tahoma"/>
                <a:cs typeface="Tahoma"/>
              </a:rPr>
              <a:t>difference</a:t>
            </a:r>
            <a:r>
              <a:rPr sz="2550" b="1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exists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gender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birth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ratio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between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two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populations</a:t>
            </a:r>
            <a:endParaRPr sz="2550">
              <a:latin typeface="Tahoma"/>
              <a:cs typeface="Tahoma"/>
            </a:endParaRPr>
          </a:p>
          <a:p>
            <a:pPr marL="749300">
              <a:lnSpc>
                <a:spcPct val="100000"/>
              </a:lnSpc>
              <a:spcBef>
                <a:spcPts val="2095"/>
              </a:spcBef>
            </a:pPr>
            <a:r>
              <a:rPr sz="2550" b="1" dirty="0">
                <a:solidFill>
                  <a:srgbClr val="04182D"/>
                </a:solidFill>
                <a:latin typeface="Tahoma"/>
                <a:cs typeface="Tahoma"/>
              </a:rPr>
              <a:t>More</a:t>
            </a:r>
            <a:r>
              <a:rPr sz="2550" b="1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female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births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occur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among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women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taking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vitamin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415" dirty="0">
                <a:solidFill>
                  <a:srgbClr val="04182D"/>
                </a:solidFill>
                <a:latin typeface="Tahoma"/>
                <a:cs typeface="Tahoma"/>
              </a:rPr>
              <a:t>C</a:t>
            </a:r>
            <a:r>
              <a:rPr sz="2550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supplements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B4F8C5C-A687-D4C3-9FB0-6B19A34540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3637279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85" dirty="0"/>
              <a:t>Type</a:t>
            </a:r>
            <a:r>
              <a:rPr spc="-165" dirty="0"/>
              <a:t> </a:t>
            </a:r>
            <a:r>
              <a:rPr spc="-850" dirty="0"/>
              <a:t>I/II</a:t>
            </a:r>
            <a:r>
              <a:rPr spc="-160" dirty="0"/>
              <a:t> </a:t>
            </a:r>
            <a:r>
              <a:rPr spc="-195" dirty="0"/>
              <a:t>error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223" y="1166812"/>
            <a:ext cx="13101052" cy="268162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4D733E-4312-580A-BF23-51D9049FE4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40</a:t>
            </a:fld>
            <a:endParaRPr lang="en-US" altLang="ko-K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3637279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85" dirty="0"/>
              <a:t>Type</a:t>
            </a:r>
            <a:r>
              <a:rPr spc="-165" dirty="0"/>
              <a:t> </a:t>
            </a:r>
            <a:r>
              <a:rPr spc="-850" dirty="0"/>
              <a:t>I/II</a:t>
            </a:r>
            <a:r>
              <a:rPr spc="-160" dirty="0"/>
              <a:t> </a:t>
            </a:r>
            <a:r>
              <a:rPr spc="-195" dirty="0"/>
              <a:t>error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223" y="1166812"/>
            <a:ext cx="13101052" cy="268162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A31BA0-E011-84E7-52A6-DD64A1396F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41</a:t>
            </a:fld>
            <a:endParaRPr lang="en-US" altLang="ko-K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Drawing</a:t>
            </a:r>
            <a:r>
              <a:rPr spc="-145" dirty="0"/>
              <a:t> </a:t>
            </a:r>
            <a:r>
              <a:rPr spc="50" dirty="0"/>
              <a:t>a</a:t>
            </a:r>
            <a:r>
              <a:rPr spc="-140" dirty="0"/>
              <a:t> </a:t>
            </a:r>
            <a:r>
              <a:rPr spc="-180" dirty="0"/>
              <a:t>conclusion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04650"/>
            <a:ext cx="9027443" cy="635775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1E0ED2-B5BC-AA8B-A1C1-452D3CF5AA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42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Hypothesis</a:t>
            </a:r>
            <a:r>
              <a:rPr spc="-100" dirty="0"/>
              <a:t> </a:t>
            </a:r>
            <a:r>
              <a:rPr spc="-254" dirty="0"/>
              <a:t>testing</a:t>
            </a:r>
            <a:r>
              <a:rPr spc="-95" dirty="0"/>
              <a:t> </a:t>
            </a:r>
            <a:r>
              <a:rPr spc="-295" dirty="0"/>
              <a:t>workflow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2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1832097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2988674"/>
            <a:ext cx="102352" cy="102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3469728"/>
            <a:ext cx="122822" cy="1228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4616070"/>
            <a:ext cx="122822" cy="1228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7056" y="1076321"/>
            <a:ext cx="6746875" cy="624840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Define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target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populations</a:t>
            </a:r>
            <a:endParaRPr sz="2550" dirty="0">
              <a:latin typeface="Tahoma"/>
              <a:cs typeface="Tahoma"/>
            </a:endParaRPr>
          </a:p>
          <a:p>
            <a:pPr marL="381000" marR="5080">
              <a:lnSpc>
                <a:spcPct val="126400"/>
              </a:lnSpc>
            </a:pP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Adult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women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taking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or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taking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vitamin </a:t>
            </a:r>
            <a:r>
              <a:rPr sz="2550" spc="415" dirty="0">
                <a:solidFill>
                  <a:srgbClr val="04182D"/>
                </a:solidFill>
                <a:latin typeface="Tahoma"/>
                <a:cs typeface="Tahoma"/>
              </a:rPr>
              <a:t>C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supplements</a:t>
            </a:r>
            <a:endParaRPr sz="2550" dirty="0">
              <a:latin typeface="Tahoma"/>
              <a:cs typeface="Tahoma"/>
            </a:endParaRPr>
          </a:p>
          <a:p>
            <a:pPr marL="381000" marR="539115" indent="-368935">
              <a:lnSpc>
                <a:spcPct val="126400"/>
              </a:lnSpc>
              <a:spcBef>
                <a:spcPts val="1290"/>
              </a:spcBef>
            </a:pP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Develop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null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and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alternative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hypotheses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Births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equally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like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be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male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30" dirty="0">
                <a:solidFill>
                  <a:srgbClr val="04182D"/>
                </a:solidFill>
                <a:latin typeface="Tahoma"/>
                <a:cs typeface="Tahoma"/>
              </a:rPr>
              <a:t>or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female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both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populations</a:t>
            </a:r>
            <a:endParaRPr sz="2550" dirty="0">
              <a:latin typeface="Tahoma"/>
              <a:cs typeface="Tahoma"/>
            </a:endParaRPr>
          </a:p>
          <a:p>
            <a:pPr marL="381000" marR="485775">
              <a:lnSpc>
                <a:spcPct val="126400"/>
              </a:lnSpc>
              <a:spcBef>
                <a:spcPts val="1290"/>
              </a:spcBef>
            </a:pP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More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births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female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among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women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taking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vitamin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415" dirty="0">
                <a:solidFill>
                  <a:srgbClr val="04182D"/>
                </a:solidFill>
                <a:latin typeface="Tahoma"/>
                <a:cs typeface="Tahoma"/>
              </a:rPr>
              <a:t>C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supplements</a:t>
            </a:r>
            <a:endParaRPr sz="25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Collect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or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04182D"/>
                </a:solidFill>
                <a:latin typeface="Tahoma"/>
                <a:cs typeface="Tahoma"/>
              </a:rPr>
              <a:t>access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sample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endParaRPr sz="2550" dirty="0">
              <a:latin typeface="Tahoma"/>
              <a:cs typeface="Tahoma"/>
            </a:endParaRPr>
          </a:p>
          <a:p>
            <a:pPr marL="12700" marR="28575">
              <a:lnSpc>
                <a:spcPts val="5160"/>
              </a:lnSpc>
              <a:spcBef>
                <a:spcPts val="320"/>
              </a:spcBef>
            </a:pP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Perform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statistical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tests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on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sample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data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Draw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conclusions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about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population</a:t>
            </a:r>
            <a:endParaRPr sz="2550" dirty="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759" y="5772647"/>
            <a:ext cx="102352" cy="10235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1759" y="6427700"/>
            <a:ext cx="102352" cy="1023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1759" y="7082752"/>
            <a:ext cx="102352" cy="10235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91206" y="1166809"/>
            <a:ext cx="4626308" cy="27839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75439" y="4407954"/>
            <a:ext cx="4257841" cy="2852208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3D9AEE4-1CDC-6356-83CD-40B78F4A27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en-US" altLang="ko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75" dirty="0"/>
              <a:t>How</a:t>
            </a:r>
            <a:r>
              <a:rPr spc="-160" dirty="0"/>
              <a:t> </a:t>
            </a:r>
            <a:r>
              <a:rPr spc="-210" dirty="0"/>
              <a:t>much</a:t>
            </a:r>
            <a:r>
              <a:rPr spc="-155" dirty="0"/>
              <a:t> </a:t>
            </a:r>
            <a:r>
              <a:rPr spc="-120" dirty="0"/>
              <a:t>data</a:t>
            </a:r>
            <a:r>
              <a:rPr spc="-155" dirty="0"/>
              <a:t> </a:t>
            </a:r>
            <a:r>
              <a:rPr spc="-170" dirty="0"/>
              <a:t>do</a:t>
            </a:r>
            <a:r>
              <a:rPr spc="-155" dirty="0"/>
              <a:t> </a:t>
            </a:r>
            <a:r>
              <a:rPr spc="-295" dirty="0"/>
              <a:t>we</a:t>
            </a:r>
            <a:r>
              <a:rPr spc="-155" dirty="0"/>
              <a:t> </a:t>
            </a:r>
            <a:r>
              <a:rPr spc="-120" dirty="0"/>
              <a:t>need?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2213" y="1166812"/>
            <a:ext cx="3561848" cy="23745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2982" y="1351045"/>
            <a:ext cx="102352" cy="102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1213" y="1832100"/>
            <a:ext cx="122822" cy="122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21213" y="3469731"/>
            <a:ext cx="122822" cy="1228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98279" y="1076324"/>
            <a:ext cx="6689090" cy="510222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Central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limit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theorem</a:t>
            </a:r>
            <a:endParaRPr sz="2550">
              <a:latin typeface="Tahoma"/>
              <a:cs typeface="Tahoma"/>
            </a:endParaRPr>
          </a:p>
          <a:p>
            <a:pPr marL="381000" marR="5080">
              <a:lnSpc>
                <a:spcPct val="126400"/>
              </a:lnSpc>
            </a:pPr>
            <a:r>
              <a:rPr sz="2550" spc="185" dirty="0">
                <a:solidFill>
                  <a:srgbClr val="04182D"/>
                </a:solidFill>
                <a:latin typeface="Tahoma"/>
                <a:cs typeface="Tahoma"/>
              </a:rPr>
              <a:t>Mean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male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and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female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births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gets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closer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population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means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04182D"/>
                </a:solidFill>
                <a:latin typeface="Tahoma"/>
                <a:cs typeface="Tahoma"/>
              </a:rPr>
              <a:t>as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sample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size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increases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100"/>
              </a:spcBef>
            </a:pP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Time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04182D"/>
                </a:solidFill>
                <a:latin typeface="Tahoma"/>
                <a:cs typeface="Tahoma"/>
              </a:rPr>
              <a:t>and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resource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intensive</a:t>
            </a: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80"/>
              </a:spcBef>
            </a:pPr>
            <a:endParaRPr sz="2550">
              <a:latin typeface="Tahoma"/>
              <a:cs typeface="Tahoma"/>
            </a:endParaRPr>
          </a:p>
          <a:p>
            <a:pPr marL="12700" marR="231775">
              <a:lnSpc>
                <a:spcPct val="126400"/>
              </a:lnSpc>
            </a:pP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Look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at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peer-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reviewed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research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on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similar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tests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decide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on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sample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size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62982" y="4953834"/>
            <a:ext cx="102352" cy="1023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5663" y="7499933"/>
            <a:ext cx="703580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179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Image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credit: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0" dirty="0">
                <a:solidFill>
                  <a:srgbClr val="04182D"/>
                </a:solidFill>
                <a:latin typeface="Tahoma"/>
                <a:cs typeface="Tahoma"/>
                <a:hlinkClick r:id="rId7"/>
              </a:rPr>
              <a:t>https://unsplash.com/@jxnsartstudio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E5852DF-0252-CF96-3018-9230B73F9C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en-US" altLang="ko-K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20" dirty="0"/>
              <a:t>Independent</a:t>
            </a:r>
            <a:r>
              <a:rPr spc="-145" dirty="0"/>
              <a:t> </a:t>
            </a:r>
            <a:r>
              <a:rPr spc="-150" dirty="0"/>
              <a:t>and</a:t>
            </a:r>
            <a:r>
              <a:rPr spc="-145" dirty="0"/>
              <a:t> </a:t>
            </a:r>
            <a:r>
              <a:rPr spc="-245" dirty="0"/>
              <a:t>dependent</a:t>
            </a:r>
            <a:r>
              <a:rPr spc="-145" dirty="0"/>
              <a:t> </a:t>
            </a:r>
            <a:r>
              <a:rPr spc="-125" dirty="0"/>
              <a:t>variables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1832100"/>
            <a:ext cx="122822" cy="1228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2487152"/>
            <a:ext cx="122822" cy="1228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3971256"/>
            <a:ext cx="102352" cy="1023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1" y="4452310"/>
            <a:ext cx="122822" cy="1228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991" y="5107363"/>
            <a:ext cx="122822" cy="12282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47056" y="1076324"/>
            <a:ext cx="4559935" cy="4283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267970" indent="-368935">
              <a:lnSpc>
                <a:spcPct val="126400"/>
              </a:lnSpc>
              <a:spcBef>
                <a:spcPts val="95"/>
              </a:spcBef>
            </a:pPr>
            <a:r>
              <a:rPr sz="2550" b="1" spc="-120" dirty="0">
                <a:solidFill>
                  <a:srgbClr val="04182D"/>
                </a:solidFill>
                <a:latin typeface="Tahoma"/>
                <a:cs typeface="Tahoma"/>
              </a:rPr>
              <a:t>Independent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 variable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: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Unaffected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04182D"/>
                </a:solidFill>
                <a:latin typeface="Tahoma"/>
                <a:cs typeface="Tahoma"/>
              </a:rPr>
              <a:t>by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other</a:t>
            </a:r>
            <a:r>
              <a:rPr sz="2550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095"/>
              </a:spcBef>
            </a:pP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Vitamin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415" dirty="0">
                <a:solidFill>
                  <a:srgbClr val="04182D"/>
                </a:solidFill>
                <a:latin typeface="Tahoma"/>
                <a:cs typeface="Tahoma"/>
              </a:rPr>
              <a:t>C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supplementation</a:t>
            </a: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80"/>
              </a:spcBef>
            </a:pPr>
            <a:endParaRPr sz="2550">
              <a:latin typeface="Tahoma"/>
              <a:cs typeface="Tahoma"/>
            </a:endParaRPr>
          </a:p>
          <a:p>
            <a:pPr marL="381000" marR="645795" indent="-368935">
              <a:lnSpc>
                <a:spcPct val="126400"/>
              </a:lnSpc>
              <a:spcBef>
                <a:spcPts val="5"/>
              </a:spcBef>
            </a:pPr>
            <a:r>
              <a:rPr sz="2550" b="1" spc="-60" dirty="0">
                <a:solidFill>
                  <a:srgbClr val="04182D"/>
                </a:solidFill>
                <a:latin typeface="Tahoma"/>
                <a:cs typeface="Tahoma"/>
              </a:rPr>
              <a:t>Dependent</a:t>
            </a:r>
            <a:r>
              <a:rPr sz="2550" b="1" spc="-1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04182D"/>
                </a:solidFill>
                <a:latin typeface="Tahoma"/>
                <a:cs typeface="Tahoma"/>
              </a:rPr>
              <a:t>variable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: </a:t>
            </a:r>
            <a:r>
              <a:rPr sz="2550" spc="145" dirty="0">
                <a:solidFill>
                  <a:srgbClr val="04182D"/>
                </a:solidFill>
                <a:latin typeface="Tahoma"/>
                <a:cs typeface="Tahoma"/>
              </a:rPr>
              <a:t>Affected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04182D"/>
                </a:solidFill>
                <a:latin typeface="Tahoma"/>
                <a:cs typeface="Tahoma"/>
              </a:rPr>
              <a:t>by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other</a:t>
            </a:r>
            <a:r>
              <a:rPr sz="25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data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2095"/>
              </a:spcBef>
            </a:pP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Birth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gender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ratio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2982" y="1351045"/>
            <a:ext cx="102352" cy="1023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298279" y="1076324"/>
            <a:ext cx="6764020" cy="100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400"/>
              </a:lnSpc>
              <a:spcBef>
                <a:spcPts val="95"/>
              </a:spcBef>
            </a:pPr>
            <a:r>
              <a:rPr sz="2550" spc="145" dirty="0">
                <a:solidFill>
                  <a:srgbClr val="04182D"/>
                </a:solidFill>
                <a:latin typeface="Tahoma"/>
                <a:cs typeface="Tahoma"/>
              </a:rPr>
              <a:t>Commonly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used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describe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test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results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4002" y="3229004"/>
            <a:ext cx="6267983" cy="4292827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59DD00F3-A3F4-4389-32B5-70643D11DA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en-US" altLang="ko-K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3938" y="2236112"/>
            <a:ext cx="5308600" cy="1825625"/>
          </a:xfrm>
          <a:prstGeom prst="rect">
            <a:avLst/>
          </a:prstGeom>
        </p:spPr>
        <p:txBody>
          <a:bodyPr vert="horz" wrap="square" lIns="0" tIns="363220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2860"/>
              </a:spcBef>
            </a:pPr>
            <a:r>
              <a:rPr sz="6450" spc="-415" dirty="0"/>
              <a:t>Experiments</a:t>
            </a:r>
            <a:endParaRPr sz="6450"/>
          </a:p>
          <a:p>
            <a:pPr algn="ctr">
              <a:lnSpc>
                <a:spcPct val="100000"/>
              </a:lnSpc>
              <a:spcBef>
                <a:spcPts val="969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28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FC2BCED-ADE4-85AD-F5AB-D3BC61BD13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en-US" altLang="ko-K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79"/>
            <a:ext cx="954659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54" dirty="0"/>
              <a:t>Experiments,</a:t>
            </a:r>
            <a:r>
              <a:rPr spc="-125" dirty="0"/>
              <a:t> </a:t>
            </a:r>
            <a:r>
              <a:rPr spc="-245" dirty="0"/>
              <a:t>treatment,</a:t>
            </a:r>
            <a:r>
              <a:rPr spc="-125" dirty="0"/>
              <a:t> </a:t>
            </a:r>
            <a:r>
              <a:rPr spc="-150" dirty="0"/>
              <a:t>and</a:t>
            </a:r>
            <a:r>
              <a:rPr spc="-125" dirty="0"/>
              <a:t> </a:t>
            </a:r>
            <a:r>
              <a:rPr spc="-140" dirty="0"/>
              <a:t>control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39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2323383"/>
            <a:ext cx="122822" cy="1228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7056" y="1076318"/>
            <a:ext cx="6220460" cy="1990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5415">
              <a:lnSpc>
                <a:spcPct val="126400"/>
              </a:lnSpc>
              <a:spcBef>
                <a:spcPts val="95"/>
              </a:spcBef>
            </a:pP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Experiments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subset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hypothesis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testing</a:t>
            </a:r>
            <a:endParaRPr sz="2550">
              <a:latin typeface="Tahoma"/>
              <a:cs typeface="Tahoma"/>
            </a:endParaRPr>
          </a:p>
          <a:p>
            <a:pPr marL="381000" marR="5080">
              <a:lnSpc>
                <a:spcPct val="126400"/>
              </a:lnSpc>
            </a:pPr>
            <a:r>
              <a:rPr sz="2550" spc="90" dirty="0">
                <a:solidFill>
                  <a:srgbClr val="04182D"/>
                </a:solidFill>
                <a:latin typeface="Tahoma"/>
                <a:cs typeface="Tahoma"/>
              </a:rPr>
              <a:t>Experiments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are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not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just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conducted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5" dirty="0">
                <a:solidFill>
                  <a:srgbClr val="04182D"/>
                </a:solidFill>
                <a:latin typeface="Tahoma"/>
                <a:cs typeface="Tahoma"/>
              </a:rPr>
              <a:t>in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academia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5608881"/>
            <a:ext cx="102352" cy="1023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759" y="6263933"/>
            <a:ext cx="102352" cy="10235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600"/>
              </a:lnSpc>
              <a:spcBef>
                <a:spcPts val="100"/>
              </a:spcBef>
            </a:pPr>
            <a:r>
              <a:rPr sz="2550" i="0" spc="90" dirty="0">
                <a:latin typeface="Tahoma"/>
                <a:cs typeface="Tahoma"/>
              </a:rPr>
              <a:t>Experiments</a:t>
            </a:r>
            <a:r>
              <a:rPr sz="2550" i="0" spc="-35" dirty="0">
                <a:latin typeface="Tahoma"/>
                <a:cs typeface="Tahoma"/>
              </a:rPr>
              <a:t> </a:t>
            </a:r>
            <a:r>
              <a:rPr sz="2550" i="0" spc="140" dirty="0">
                <a:latin typeface="Tahoma"/>
                <a:cs typeface="Tahoma"/>
              </a:rPr>
              <a:t>aim</a:t>
            </a:r>
            <a:r>
              <a:rPr sz="2550" i="0" spc="-30" dirty="0">
                <a:latin typeface="Tahoma"/>
                <a:cs typeface="Tahoma"/>
              </a:rPr>
              <a:t> </a:t>
            </a:r>
            <a:r>
              <a:rPr sz="2550" i="0" spc="80" dirty="0">
                <a:latin typeface="Tahoma"/>
                <a:cs typeface="Tahoma"/>
              </a:rPr>
              <a:t>to</a:t>
            </a:r>
            <a:r>
              <a:rPr sz="2550" i="0" spc="-30" dirty="0">
                <a:latin typeface="Tahoma"/>
                <a:cs typeface="Tahoma"/>
              </a:rPr>
              <a:t> </a:t>
            </a:r>
            <a:r>
              <a:rPr sz="2550" i="0" spc="45" dirty="0">
                <a:latin typeface="Tahoma"/>
                <a:cs typeface="Tahoma"/>
              </a:rPr>
              <a:t>answer:</a:t>
            </a:r>
            <a:r>
              <a:rPr sz="2550" i="0" spc="-30" dirty="0">
                <a:latin typeface="Tahoma"/>
                <a:cs typeface="Tahoma"/>
              </a:rPr>
              <a:t> </a:t>
            </a:r>
            <a:r>
              <a:rPr spc="60" dirty="0"/>
              <a:t>What</a:t>
            </a:r>
            <a:r>
              <a:rPr spc="-60" dirty="0"/>
              <a:t> </a:t>
            </a:r>
            <a:r>
              <a:rPr dirty="0"/>
              <a:t>is</a:t>
            </a:r>
            <a:r>
              <a:rPr spc="-60" dirty="0"/>
              <a:t> </a:t>
            </a:r>
            <a:r>
              <a:rPr spc="50" dirty="0"/>
              <a:t>the</a:t>
            </a:r>
            <a:r>
              <a:rPr spc="-60" dirty="0"/>
              <a:t> </a:t>
            </a:r>
            <a:r>
              <a:rPr spc="75" dirty="0"/>
              <a:t>effect </a:t>
            </a:r>
            <a:r>
              <a:rPr spc="80" dirty="0"/>
              <a:t>of</a:t>
            </a:r>
            <a:r>
              <a:rPr spc="-65" dirty="0"/>
              <a:t> </a:t>
            </a:r>
            <a:r>
              <a:rPr spc="50" dirty="0"/>
              <a:t>the</a:t>
            </a:r>
            <a:r>
              <a:rPr spc="-65" dirty="0"/>
              <a:t> </a:t>
            </a:r>
            <a:r>
              <a:rPr spc="55" dirty="0"/>
              <a:t>treatment</a:t>
            </a:r>
            <a:r>
              <a:rPr spc="-65" dirty="0"/>
              <a:t> </a:t>
            </a:r>
            <a:r>
              <a:rPr dirty="0"/>
              <a:t>on</a:t>
            </a:r>
            <a:r>
              <a:rPr spc="-65" dirty="0"/>
              <a:t> </a:t>
            </a:r>
            <a:r>
              <a:rPr spc="50" dirty="0"/>
              <a:t>the</a:t>
            </a:r>
            <a:r>
              <a:rPr spc="-65" dirty="0"/>
              <a:t> </a:t>
            </a:r>
            <a:r>
              <a:rPr spc="-10" dirty="0"/>
              <a:t>response?</a:t>
            </a:r>
            <a:endParaRPr sz="2550" dirty="0">
              <a:latin typeface="Tahoma"/>
              <a:cs typeface="Tahoma"/>
            </a:endParaRPr>
          </a:p>
          <a:p>
            <a:pPr marL="381000" marR="1719580">
              <a:lnSpc>
                <a:spcPct val="168600"/>
              </a:lnSpc>
              <a:spcBef>
                <a:spcPts val="1265"/>
              </a:spcBef>
            </a:pPr>
            <a:r>
              <a:rPr sz="2550" i="0" dirty="0">
                <a:latin typeface="Tahoma"/>
                <a:cs typeface="Tahoma"/>
              </a:rPr>
              <a:t>Treatment:</a:t>
            </a:r>
            <a:r>
              <a:rPr sz="2550" i="0" spc="150" dirty="0">
                <a:latin typeface="Tahoma"/>
                <a:cs typeface="Tahoma"/>
              </a:rPr>
              <a:t> </a:t>
            </a:r>
            <a:r>
              <a:rPr sz="2550" i="0" spc="95" dirty="0">
                <a:latin typeface="Tahoma"/>
                <a:cs typeface="Tahoma"/>
              </a:rPr>
              <a:t>independent</a:t>
            </a:r>
            <a:r>
              <a:rPr sz="2550" i="0" spc="145" dirty="0">
                <a:latin typeface="Tahoma"/>
                <a:cs typeface="Tahoma"/>
              </a:rPr>
              <a:t> </a:t>
            </a:r>
            <a:r>
              <a:rPr sz="2550" i="0" spc="100" dirty="0">
                <a:latin typeface="Tahoma"/>
                <a:cs typeface="Tahoma"/>
              </a:rPr>
              <a:t>variable </a:t>
            </a:r>
            <a:r>
              <a:rPr sz="2550" i="0" dirty="0">
                <a:latin typeface="Tahoma"/>
                <a:cs typeface="Tahoma"/>
              </a:rPr>
              <a:t>Response:</a:t>
            </a:r>
            <a:r>
              <a:rPr sz="2550" i="0" spc="160" dirty="0">
                <a:latin typeface="Tahoma"/>
                <a:cs typeface="Tahoma"/>
              </a:rPr>
              <a:t> </a:t>
            </a:r>
            <a:r>
              <a:rPr sz="2550" i="0" spc="105" dirty="0">
                <a:latin typeface="Tahoma"/>
                <a:cs typeface="Tahoma"/>
              </a:rPr>
              <a:t>dependent</a:t>
            </a:r>
            <a:r>
              <a:rPr sz="2550" i="0" spc="175" dirty="0">
                <a:latin typeface="Tahoma"/>
                <a:cs typeface="Tahoma"/>
              </a:rPr>
              <a:t> </a:t>
            </a:r>
            <a:r>
              <a:rPr sz="2550" i="0" spc="100" dirty="0">
                <a:latin typeface="Tahoma"/>
                <a:cs typeface="Tahoma"/>
              </a:rPr>
              <a:t>variable</a:t>
            </a:r>
            <a:endParaRPr sz="2550" dirty="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436" y="1166806"/>
            <a:ext cx="3561848" cy="237456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5663" y="7499928"/>
            <a:ext cx="571055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179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Image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credit: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0" dirty="0">
                <a:solidFill>
                  <a:srgbClr val="04182D"/>
                </a:solidFill>
                <a:latin typeface="Tahoma"/>
                <a:cs typeface="Tahoma"/>
                <a:hlinkClick r:id="rId6"/>
              </a:rPr>
              <a:t>https://unsplash.com/@nci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756DAC1-5798-70B2-51ED-23815F554E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en-US" altLang="ko-K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1225</Words>
  <Application>Microsoft Office PowerPoint</Application>
  <PresentationFormat>사용자 지정</PresentationFormat>
  <Paragraphs>210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Arial</vt:lpstr>
      <vt:lpstr>Book Antiqua</vt:lpstr>
      <vt:lpstr>Tahoma</vt:lpstr>
      <vt:lpstr>Office Theme</vt:lpstr>
      <vt:lpstr>Hypothesis testing I N T R O D U C T I O N TO STAT I ST I C S</vt:lpstr>
      <vt:lpstr>Why do we need to know about hypothesis testing?</vt:lpstr>
      <vt:lpstr>The history of hypothesis testing</vt:lpstr>
      <vt:lpstr>Assume nothing! Start by assuming no difference exists This is called the null hypothesis</vt:lpstr>
      <vt:lpstr>Hypothesis testing workflow</vt:lpstr>
      <vt:lpstr>How much data do we need?</vt:lpstr>
      <vt:lpstr>Independent and dependent variables</vt:lpstr>
      <vt:lpstr>Experiments I N T R O D U C T I O N TO STAT I ST I C S</vt:lpstr>
      <vt:lpstr>Experiments, treatment, and control</vt:lpstr>
      <vt:lpstr>Advertising as a treatment What is the effect of an advertisement on the number of products purchased?</vt:lpstr>
      <vt:lpstr>Controlled experiments</vt:lpstr>
      <vt:lpstr>The gold standard of experiments</vt:lpstr>
      <vt:lpstr>The gold standard of experiments</vt:lpstr>
      <vt:lpstr>Randomized Controlled Trials vs. A/B testing</vt:lpstr>
      <vt:lpstr>Correlation I N T R O D U C T I O N TO STAT I ST I C S</vt:lpstr>
      <vt:lpstr>Relationships between two variables</vt:lpstr>
      <vt:lpstr>Pearson correlation coefficient</vt:lpstr>
      <vt:lpstr>Linear relationships</vt:lpstr>
      <vt:lpstr>Values = strength of the relationship</vt:lpstr>
      <vt:lpstr>Values = strength of the relationship</vt:lpstr>
      <vt:lpstr>Values = strength of the relationship</vt:lpstr>
      <vt:lpstr>Values = strength of the relationship</vt:lpstr>
      <vt:lpstr>Values = strength of the relationship</vt:lpstr>
      <vt:lpstr>Sign = direction</vt:lpstr>
      <vt:lpstr>Gym costs vs. water costs</vt:lpstr>
      <vt:lpstr>Adding a trendline</vt:lpstr>
      <vt:lpstr>Life expectancy vs. cost of a bottle of water</vt:lpstr>
      <vt:lpstr>Correlation does not equal causation Will increasing the cost of water result in an increase in life expectancy?</vt:lpstr>
      <vt:lpstr>Confounding variables</vt:lpstr>
      <vt:lpstr>Interpreting hypothesis test results I N T R O D U C T I O N TO STAT I ST I C S</vt:lpstr>
      <vt:lpstr>Life expectancy in Chicago vs. Bangkok</vt:lpstr>
      <vt:lpstr>Sampling distribution</vt:lpstr>
      <vt:lpstr>Different samples</vt:lpstr>
      <vt:lpstr>Sampling distribution of mean life expectancy</vt:lpstr>
      <vt:lpstr>p-value</vt:lpstr>
      <vt:lpstr>p-value</vt:lpstr>
      <vt:lpstr>Significance level (α)</vt:lpstr>
      <vt:lpstr>Type I/II error</vt:lpstr>
      <vt:lpstr>Type I/II error</vt:lpstr>
      <vt:lpstr>Type I/II error</vt:lpstr>
      <vt:lpstr>Type I/II error</vt:lpstr>
      <vt:lpstr>Drawing a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Woojin Paik</cp:lastModifiedBy>
  <cp:revision>11</cp:revision>
  <dcterms:created xsi:type="dcterms:W3CDTF">2024-12-29T03:23:50Z</dcterms:created>
  <dcterms:modified xsi:type="dcterms:W3CDTF">2024-12-29T05:15:11Z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2024-12-29T00:00:00Z</vt:filetime>
  </property>
  <property fmtid="{D5CDD505-2E9C-101B-9397-08002B2CF9AE}" pid="5" name="Producer">
    <vt:lpwstr>Skia/PDF m89</vt:lpwstr>
  </property>
</Properties>
</file>